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sldIdLst>
    <p:sldId id="259" r:id="rId2"/>
    <p:sldId id="277" r:id="rId3"/>
    <p:sldId id="279" r:id="rId4"/>
    <p:sldId id="280" r:id="rId5"/>
    <p:sldId id="281" r:id="rId6"/>
    <p:sldId id="257" r:id="rId7"/>
    <p:sldId id="263" r:id="rId8"/>
    <p:sldId id="269" r:id="rId9"/>
    <p:sldId id="276" r:id="rId10"/>
    <p:sldId id="273" r:id="rId11"/>
    <p:sldId id="278" r:id="rId12"/>
  </p:sldIdLst>
  <p:sldSz cx="12192000" cy="6858000"/>
  <p:notesSz cx="6669088"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74F51E3-009C-478D-8BC6-C9936699C41A}" type="datetimeFigureOut">
              <a:rPr lang="ru-RU" smtClean="0"/>
              <a:pPr/>
              <a:t>12.11.2018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CAED0A-7568-4653-A956-B755F2748055}" type="slidenum">
              <a:rPr lang="ru-RU" smtClean="0"/>
              <a:pPr/>
              <a:t>‹#›</a:t>
            </a:fld>
            <a:endParaRPr lang="ru-RU"/>
          </a:p>
        </p:txBody>
      </p:sp>
    </p:spTree>
    <p:extLst>
      <p:ext uri="{BB962C8B-B14F-4D97-AF65-F5344CB8AC3E}">
        <p14:creationId xmlns="" xmlns:p14="http://schemas.microsoft.com/office/powerpoint/2010/main" val="3261484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4F51E3-009C-478D-8BC6-C9936699C41A}" type="datetimeFigureOut">
              <a:rPr lang="ru-RU" smtClean="0"/>
              <a:pPr/>
              <a:t>12.11.2018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CAED0A-7568-4653-A956-B755F2748055}" type="slidenum">
              <a:rPr lang="ru-RU" smtClean="0"/>
              <a:pPr/>
              <a:t>‹#›</a:t>
            </a:fld>
            <a:endParaRPr lang="ru-RU"/>
          </a:p>
        </p:txBody>
      </p:sp>
    </p:spTree>
    <p:extLst>
      <p:ext uri="{BB962C8B-B14F-4D97-AF65-F5344CB8AC3E}">
        <p14:creationId xmlns="" xmlns:p14="http://schemas.microsoft.com/office/powerpoint/2010/main" val="21161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4F51E3-009C-478D-8BC6-C9936699C41A}" type="datetimeFigureOut">
              <a:rPr lang="ru-RU" smtClean="0"/>
              <a:pPr/>
              <a:t>12.11.2018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CAED0A-7568-4653-A956-B755F2748055}" type="slidenum">
              <a:rPr lang="ru-RU" smtClean="0"/>
              <a:pPr/>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 xmlns:p14="http://schemas.microsoft.com/office/powerpoint/2010/main" val="1106087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4F51E3-009C-478D-8BC6-C9936699C41A}" type="datetimeFigureOut">
              <a:rPr lang="ru-RU" smtClean="0"/>
              <a:pPr/>
              <a:t>12.11.2018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CAED0A-7568-4653-A956-B755F2748055}" type="slidenum">
              <a:rPr lang="ru-RU" smtClean="0"/>
              <a:pPr/>
              <a:t>‹#›</a:t>
            </a:fld>
            <a:endParaRPr lang="ru-RU"/>
          </a:p>
        </p:txBody>
      </p:sp>
    </p:spTree>
    <p:extLst>
      <p:ext uri="{BB962C8B-B14F-4D97-AF65-F5344CB8AC3E}">
        <p14:creationId xmlns="" xmlns:p14="http://schemas.microsoft.com/office/powerpoint/2010/main" val="32931209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4F51E3-009C-478D-8BC6-C9936699C41A}" type="datetimeFigureOut">
              <a:rPr lang="ru-RU" smtClean="0"/>
              <a:pPr/>
              <a:t>12.11.2018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CAED0A-7568-4653-A956-B755F2748055}" type="slidenum">
              <a:rPr lang="ru-RU" smtClean="0"/>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3182334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4F51E3-009C-478D-8BC6-C9936699C41A}" type="datetimeFigureOut">
              <a:rPr lang="ru-RU" smtClean="0"/>
              <a:pPr/>
              <a:t>12.11.2018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CAED0A-7568-4653-A956-B755F2748055}" type="slidenum">
              <a:rPr lang="ru-RU" smtClean="0"/>
              <a:pPr/>
              <a:t>‹#›</a:t>
            </a:fld>
            <a:endParaRPr lang="ru-RU"/>
          </a:p>
        </p:txBody>
      </p:sp>
    </p:spTree>
    <p:extLst>
      <p:ext uri="{BB962C8B-B14F-4D97-AF65-F5344CB8AC3E}">
        <p14:creationId xmlns="" xmlns:p14="http://schemas.microsoft.com/office/powerpoint/2010/main" val="1538934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4F51E3-009C-478D-8BC6-C9936699C41A}" type="datetimeFigureOut">
              <a:rPr lang="ru-RU" smtClean="0"/>
              <a:pPr/>
              <a:t>12.11.2018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CAED0A-7568-4653-A956-B755F2748055}" type="slidenum">
              <a:rPr lang="ru-RU" smtClean="0"/>
              <a:pPr/>
              <a:t>‹#›</a:t>
            </a:fld>
            <a:endParaRPr lang="ru-RU"/>
          </a:p>
        </p:txBody>
      </p:sp>
    </p:spTree>
    <p:extLst>
      <p:ext uri="{BB962C8B-B14F-4D97-AF65-F5344CB8AC3E}">
        <p14:creationId xmlns="" xmlns:p14="http://schemas.microsoft.com/office/powerpoint/2010/main" val="41695499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4F51E3-009C-478D-8BC6-C9936699C41A}" type="datetimeFigureOut">
              <a:rPr lang="ru-RU" smtClean="0"/>
              <a:pPr/>
              <a:t>12.11.2018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CAED0A-7568-4653-A956-B755F2748055}" type="slidenum">
              <a:rPr lang="ru-RU" smtClean="0"/>
              <a:pPr/>
              <a:t>‹#›</a:t>
            </a:fld>
            <a:endParaRPr lang="ru-RU"/>
          </a:p>
        </p:txBody>
      </p:sp>
    </p:spTree>
    <p:extLst>
      <p:ext uri="{BB962C8B-B14F-4D97-AF65-F5344CB8AC3E}">
        <p14:creationId xmlns="" xmlns:p14="http://schemas.microsoft.com/office/powerpoint/2010/main" val="3056651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4F51E3-009C-478D-8BC6-C9936699C41A}" type="datetimeFigureOut">
              <a:rPr lang="ru-RU" smtClean="0"/>
              <a:pPr/>
              <a:t>12.11.2018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CAED0A-7568-4653-A956-B755F2748055}" type="slidenum">
              <a:rPr lang="ru-RU" smtClean="0"/>
              <a:pPr/>
              <a:t>‹#›</a:t>
            </a:fld>
            <a:endParaRPr lang="ru-RU"/>
          </a:p>
        </p:txBody>
      </p:sp>
    </p:spTree>
    <p:extLst>
      <p:ext uri="{BB962C8B-B14F-4D97-AF65-F5344CB8AC3E}">
        <p14:creationId xmlns="" xmlns:p14="http://schemas.microsoft.com/office/powerpoint/2010/main" val="4109727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4F51E3-009C-478D-8BC6-C9936699C41A}" type="datetimeFigureOut">
              <a:rPr lang="ru-RU" smtClean="0"/>
              <a:pPr/>
              <a:t>12.11.2018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CAED0A-7568-4653-A956-B755F2748055}" type="slidenum">
              <a:rPr lang="ru-RU" smtClean="0"/>
              <a:pPr/>
              <a:t>‹#›</a:t>
            </a:fld>
            <a:endParaRPr lang="ru-RU"/>
          </a:p>
        </p:txBody>
      </p:sp>
    </p:spTree>
    <p:extLst>
      <p:ext uri="{BB962C8B-B14F-4D97-AF65-F5344CB8AC3E}">
        <p14:creationId xmlns="" xmlns:p14="http://schemas.microsoft.com/office/powerpoint/2010/main" val="4224961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74F51E3-009C-478D-8BC6-C9936699C41A}" type="datetimeFigureOut">
              <a:rPr lang="ru-RU" smtClean="0"/>
              <a:pPr/>
              <a:t>12.11.2018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5CAED0A-7568-4653-A956-B755F2748055}" type="slidenum">
              <a:rPr lang="ru-RU" smtClean="0"/>
              <a:pPr/>
              <a:t>‹#›</a:t>
            </a:fld>
            <a:endParaRPr lang="ru-RU"/>
          </a:p>
        </p:txBody>
      </p:sp>
    </p:spTree>
    <p:extLst>
      <p:ext uri="{BB962C8B-B14F-4D97-AF65-F5344CB8AC3E}">
        <p14:creationId xmlns="" xmlns:p14="http://schemas.microsoft.com/office/powerpoint/2010/main" val="1690861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74F51E3-009C-478D-8BC6-C9936699C41A}" type="datetimeFigureOut">
              <a:rPr lang="ru-RU" smtClean="0"/>
              <a:pPr/>
              <a:t>12.11.2018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5CAED0A-7568-4653-A956-B755F2748055}" type="slidenum">
              <a:rPr lang="ru-RU" smtClean="0"/>
              <a:pPr/>
              <a:t>‹#›</a:t>
            </a:fld>
            <a:endParaRPr lang="ru-RU"/>
          </a:p>
        </p:txBody>
      </p:sp>
    </p:spTree>
    <p:extLst>
      <p:ext uri="{BB962C8B-B14F-4D97-AF65-F5344CB8AC3E}">
        <p14:creationId xmlns="" xmlns:p14="http://schemas.microsoft.com/office/powerpoint/2010/main" val="288047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74F51E3-009C-478D-8BC6-C9936699C41A}" type="datetimeFigureOut">
              <a:rPr lang="ru-RU" smtClean="0"/>
              <a:pPr/>
              <a:t>12.11.2018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5CAED0A-7568-4653-A956-B755F2748055}" type="slidenum">
              <a:rPr lang="ru-RU" smtClean="0"/>
              <a:pPr/>
              <a:t>‹#›</a:t>
            </a:fld>
            <a:endParaRPr lang="ru-RU"/>
          </a:p>
        </p:txBody>
      </p:sp>
    </p:spTree>
    <p:extLst>
      <p:ext uri="{BB962C8B-B14F-4D97-AF65-F5344CB8AC3E}">
        <p14:creationId xmlns="" xmlns:p14="http://schemas.microsoft.com/office/powerpoint/2010/main" val="458320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4F51E3-009C-478D-8BC6-C9936699C41A}" type="datetimeFigureOut">
              <a:rPr lang="ru-RU" smtClean="0"/>
              <a:pPr/>
              <a:t>12.11.2018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5CAED0A-7568-4653-A956-B755F2748055}" type="slidenum">
              <a:rPr lang="ru-RU" smtClean="0"/>
              <a:pPr/>
              <a:t>‹#›</a:t>
            </a:fld>
            <a:endParaRPr lang="ru-RU"/>
          </a:p>
        </p:txBody>
      </p:sp>
    </p:spTree>
    <p:extLst>
      <p:ext uri="{BB962C8B-B14F-4D97-AF65-F5344CB8AC3E}">
        <p14:creationId xmlns="" xmlns:p14="http://schemas.microsoft.com/office/powerpoint/2010/main" val="2485617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74F51E3-009C-478D-8BC6-C9936699C41A}" type="datetimeFigureOut">
              <a:rPr lang="ru-RU" smtClean="0"/>
              <a:pPr/>
              <a:t>12.11.2018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5CAED0A-7568-4653-A956-B755F2748055}" type="slidenum">
              <a:rPr lang="ru-RU" smtClean="0"/>
              <a:pPr/>
              <a:t>‹#›</a:t>
            </a:fld>
            <a:endParaRPr lang="ru-RU"/>
          </a:p>
        </p:txBody>
      </p:sp>
    </p:spTree>
    <p:extLst>
      <p:ext uri="{BB962C8B-B14F-4D97-AF65-F5344CB8AC3E}">
        <p14:creationId xmlns="" xmlns:p14="http://schemas.microsoft.com/office/powerpoint/2010/main" val="2292618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74F51E3-009C-478D-8BC6-C9936699C41A}" type="datetimeFigureOut">
              <a:rPr lang="ru-RU" smtClean="0"/>
              <a:pPr/>
              <a:t>12.11.2018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5CAED0A-7568-4653-A956-B755F2748055}" type="slidenum">
              <a:rPr lang="ru-RU" smtClean="0"/>
              <a:pPr/>
              <a:t>‹#›</a:t>
            </a:fld>
            <a:endParaRPr lang="ru-RU"/>
          </a:p>
        </p:txBody>
      </p:sp>
    </p:spTree>
    <p:extLst>
      <p:ext uri="{BB962C8B-B14F-4D97-AF65-F5344CB8AC3E}">
        <p14:creationId xmlns="" xmlns:p14="http://schemas.microsoft.com/office/powerpoint/2010/main" val="1757800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83000">
              <a:schemeClr val="bg2"/>
            </a:gs>
            <a:gs pos="92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74F51E3-009C-478D-8BC6-C9936699C41A}" type="datetimeFigureOut">
              <a:rPr lang="ru-RU" smtClean="0"/>
              <a:pPr/>
              <a:t>12.11.2018</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5CAED0A-7568-4653-A956-B755F2748055}" type="slidenum">
              <a:rPr lang="ru-RU" smtClean="0"/>
              <a:pPr/>
              <a:t>‹#›</a:t>
            </a:fld>
            <a:endParaRPr lang="ru-RU"/>
          </a:p>
        </p:txBody>
      </p:sp>
    </p:spTree>
    <p:extLst>
      <p:ext uri="{BB962C8B-B14F-4D97-AF65-F5344CB8AC3E}">
        <p14:creationId xmlns="" xmlns:p14="http://schemas.microsoft.com/office/powerpoint/2010/main" val="381938825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package" Target="../embeddings/_____Microsoft_Office_Excel1.xlsx"/><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7067" y="2404533"/>
            <a:ext cx="7766936" cy="3363221"/>
          </a:xfrm>
        </p:spPr>
        <p:txBody>
          <a:bodyPr/>
          <a:lstStyle/>
          <a:p>
            <a:pPr algn="ctr"/>
            <a:r>
              <a:rPr lang="ru-RU" sz="4800" b="1" dirty="0" smtClean="0">
                <a:solidFill>
                  <a:schemeClr val="tx1"/>
                </a:solidFill>
              </a:rPr>
              <a:t>ПЕДСОВЕТ</a:t>
            </a:r>
            <a:r>
              <a:rPr lang="ru-RU" sz="3200" b="1" dirty="0" smtClean="0">
                <a:solidFill>
                  <a:schemeClr val="tx1"/>
                </a:solidFill>
              </a:rPr>
              <a:t/>
            </a:r>
            <a:br>
              <a:rPr lang="ru-RU" sz="3200" b="1" dirty="0" smtClean="0">
                <a:solidFill>
                  <a:schemeClr val="tx1"/>
                </a:solidFill>
              </a:rPr>
            </a:br>
            <a:r>
              <a:rPr lang="ru-RU" sz="3200" b="1" dirty="0" smtClean="0">
                <a:solidFill>
                  <a:schemeClr val="tx1"/>
                </a:solidFill>
              </a:rPr>
              <a:t/>
            </a:r>
            <a:br>
              <a:rPr lang="ru-RU" sz="3200" b="1" dirty="0" smtClean="0">
                <a:solidFill>
                  <a:schemeClr val="tx1"/>
                </a:solidFill>
              </a:rPr>
            </a:br>
            <a:r>
              <a:rPr lang="ru-RU" sz="3200" b="1" dirty="0" smtClean="0">
                <a:solidFill>
                  <a:schemeClr val="tx1"/>
                </a:solidFill>
              </a:rPr>
              <a:t>«Качество образования и возможности его повышения в условиях реализации инновационной общеобразовательной  программы технологического профиля»</a:t>
            </a:r>
            <a:r>
              <a:rPr lang="ru-RU" b="1" dirty="0" smtClean="0">
                <a:solidFill>
                  <a:schemeClr val="tx1"/>
                </a:solidFill>
              </a:rPr>
              <a:t/>
            </a:r>
            <a:br>
              <a:rPr lang="ru-RU" b="1" dirty="0" smtClean="0">
                <a:solidFill>
                  <a:schemeClr val="tx1"/>
                </a:solidFill>
              </a:rPr>
            </a:br>
            <a:endParaRPr lang="ru-RU" dirty="0">
              <a:solidFill>
                <a:schemeClr val="tx1"/>
              </a:solidFill>
            </a:endParaRPr>
          </a:p>
        </p:txBody>
      </p:sp>
      <p:sp>
        <p:nvSpPr>
          <p:cNvPr id="3" name="Подзаголовок 2"/>
          <p:cNvSpPr>
            <a:spLocks noGrp="1"/>
          </p:cNvSpPr>
          <p:nvPr>
            <p:ph type="subTitle" idx="1"/>
          </p:nvPr>
        </p:nvSpPr>
        <p:spPr>
          <a:xfrm>
            <a:off x="1507067" y="5528603"/>
            <a:ext cx="10053562" cy="1133454"/>
          </a:xfrm>
        </p:spPr>
        <p:txBody>
          <a:bodyPr>
            <a:normAutofit fontScale="85000" lnSpcReduction="20000"/>
          </a:bodyPr>
          <a:lstStyle/>
          <a:p>
            <a:endParaRPr lang="ru-RU" sz="4400" dirty="0" smtClean="0">
              <a:solidFill>
                <a:schemeClr val="tx1"/>
              </a:solidFill>
              <a:latin typeface="Times New Roman" panose="02020603050405020304" pitchFamily="18" charset="0"/>
              <a:cs typeface="Times New Roman" panose="02020603050405020304" pitchFamily="18" charset="0"/>
            </a:endParaRPr>
          </a:p>
          <a:p>
            <a:r>
              <a:rPr lang="ru-RU" sz="4400" dirty="0" smtClean="0">
                <a:solidFill>
                  <a:schemeClr val="tx1"/>
                </a:solidFill>
                <a:latin typeface="Times New Roman" panose="02020603050405020304" pitchFamily="18" charset="0"/>
                <a:cs typeface="Times New Roman" panose="02020603050405020304" pitchFamily="18" charset="0"/>
              </a:rPr>
              <a:t>01.11.2018г</a:t>
            </a:r>
            <a:r>
              <a:rPr lang="ru-RU" sz="440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 xmlns:p14="http://schemas.microsoft.com/office/powerpoint/2010/main" val="4110490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48343" y="1456957"/>
            <a:ext cx="11205028" cy="4524315"/>
          </a:xfrm>
          <a:prstGeom prst="rect">
            <a:avLst/>
          </a:prstGeom>
        </p:spPr>
        <p:txBody>
          <a:bodyPr wrap="square">
            <a:spAutoFit/>
          </a:bodyPr>
          <a:lstStyle/>
          <a:p>
            <a:pPr algn="just"/>
            <a:r>
              <a:rPr lang="ru-RU" sz="3200" dirty="0">
                <a:latin typeface="Times New Roman" panose="02020603050405020304" pitchFamily="18" charset="0"/>
                <a:ea typeface="Calibri" panose="020F0502020204030204" pitchFamily="34" charset="0"/>
              </a:rPr>
              <a:t>        Проблема повышения качества знаний остается не просто актуальной, а является самой насущной в современных условиях обновления образования. </a:t>
            </a:r>
          </a:p>
          <a:p>
            <a:pPr algn="just"/>
            <a:r>
              <a:rPr lang="ru-RU" sz="3200" dirty="0">
                <a:latin typeface="Times New Roman" panose="02020603050405020304" pitchFamily="18" charset="0"/>
                <a:ea typeface="Calibri" panose="020F0502020204030204" pitchFamily="34" charset="0"/>
              </a:rPr>
              <a:t>       В связи с этим во всех общеобразовательных организациях необходимо провести детальный анализ причин перечисленных результатов в части оценки качества образования, определить, запланировать и реализовать наиболее эффективные мероприятия, направленные на улучшение этих результатов.</a:t>
            </a:r>
            <a:endParaRPr lang="ru-RU" sz="3200" dirty="0"/>
          </a:p>
        </p:txBody>
      </p:sp>
    </p:spTree>
    <p:extLst>
      <p:ext uri="{BB962C8B-B14F-4D97-AF65-F5344CB8AC3E}">
        <p14:creationId xmlns="" xmlns:p14="http://schemas.microsoft.com/office/powerpoint/2010/main" val="1495317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507067" y="872197"/>
            <a:ext cx="9620478" cy="4895557"/>
          </a:xfrm>
          <a:prstGeom prst="rect">
            <a:avLst/>
          </a:prstGeom>
        </p:spPr>
        <p:txBody>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ru-RU" sz="3600" b="1" i="0" u="none" strike="noStrike" kern="1200" cap="none" spc="0" normalizeH="0" baseline="0" noProof="0" dirty="0" smtClean="0">
                <a:ln>
                  <a:noFill/>
                </a:ln>
                <a:solidFill>
                  <a:schemeClr val="tx1"/>
                </a:solidFill>
                <a:effectLst/>
                <a:uLnTx/>
                <a:uFillTx/>
                <a:latin typeface="+mj-lt"/>
                <a:ea typeface="+mj-ea"/>
                <a:cs typeface="+mj-cs"/>
              </a:rPr>
              <a:t/>
            </a:r>
            <a:br>
              <a:rPr kumimoji="0" lang="ru-RU" sz="3600" b="1" i="0" u="none" strike="noStrike" kern="1200" cap="none" spc="0" normalizeH="0" baseline="0" noProof="0" dirty="0" smtClean="0">
                <a:ln>
                  <a:noFill/>
                </a:ln>
                <a:solidFill>
                  <a:schemeClr val="tx1"/>
                </a:solidFill>
                <a:effectLst/>
                <a:uLnTx/>
                <a:uFillTx/>
                <a:latin typeface="+mj-lt"/>
                <a:ea typeface="+mj-ea"/>
                <a:cs typeface="+mj-cs"/>
              </a:rPr>
            </a:br>
            <a:endParaRPr kumimoji="0" lang="ru-RU" sz="36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Заголовок 1"/>
          <p:cNvSpPr txBox="1">
            <a:spLocks/>
          </p:cNvSpPr>
          <p:nvPr/>
        </p:nvSpPr>
        <p:spPr>
          <a:xfrm>
            <a:off x="675250" y="450166"/>
            <a:ext cx="10410092" cy="5838091"/>
          </a:xfrm>
          <a:prstGeom prst="rect">
            <a:avLst/>
          </a:prstGeom>
        </p:spPr>
        <p:txBody>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ru-RU" sz="3600" b="0" i="0" u="none" strike="noStrike" kern="1200" cap="none" spc="0" normalizeH="0" baseline="0" noProof="0" dirty="0" smtClean="0">
                <a:ln>
                  <a:noFill/>
                </a:ln>
                <a:solidFill>
                  <a:schemeClr val="tx1"/>
                </a:solidFill>
                <a:effectLst/>
                <a:uLnTx/>
                <a:uFillTx/>
                <a:latin typeface="+mj-lt"/>
                <a:ea typeface="+mj-ea"/>
                <a:cs typeface="+mj-cs"/>
              </a:rPr>
              <a:t>Проект</a:t>
            </a:r>
            <a:r>
              <a:rPr kumimoji="0" lang="ru-RU" sz="3600" b="0" i="0" u="none" strike="noStrike" kern="1200" cap="none" spc="0" normalizeH="0" noProof="0" dirty="0" smtClean="0">
                <a:ln>
                  <a:noFill/>
                </a:ln>
                <a:solidFill>
                  <a:schemeClr val="tx1"/>
                </a:solidFill>
                <a:effectLst/>
                <a:uLnTx/>
                <a:uFillTx/>
                <a:latin typeface="+mj-lt"/>
                <a:ea typeface="+mj-ea"/>
                <a:cs typeface="+mj-cs"/>
              </a:rPr>
              <a:t> решения:</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ru-RU" sz="3600" b="0" i="0" u="none" strike="noStrike" kern="1200" cap="none" spc="0" normalizeH="0" noProof="0" dirty="0" smtClean="0">
              <a:ln>
                <a:noFill/>
              </a:ln>
              <a:solidFill>
                <a:schemeClr val="tx1"/>
              </a:solidFill>
              <a:effectLst/>
              <a:uLnTx/>
              <a:uFillTx/>
              <a:latin typeface="+mj-lt"/>
              <a:ea typeface="+mj-ea"/>
              <a:cs typeface="+mj-cs"/>
            </a:endParaRPr>
          </a:p>
          <a:p>
            <a:pPr lvl="0" defTabSz="457200">
              <a:spcBef>
                <a:spcPct val="0"/>
              </a:spcBef>
            </a:pPr>
            <a:r>
              <a:rPr lang="ru-RU" sz="2000" dirty="0" smtClean="0"/>
              <a:t>   </a:t>
            </a:r>
            <a:r>
              <a:rPr lang="ru-RU" sz="2000" dirty="0" smtClean="0">
                <a:latin typeface="Times New Roman" pitchFamily="18" charset="0"/>
                <a:cs typeface="Times New Roman" pitchFamily="18" charset="0"/>
              </a:rPr>
              <a:t>1. Считать качество образования в МАОУ «СОШ №7» по результатам внешнего  </a:t>
            </a:r>
          </a:p>
          <a:p>
            <a:pPr lvl="0" defTabSz="457200">
              <a:spcBef>
                <a:spcPct val="0"/>
              </a:spcBef>
            </a:pPr>
            <a:r>
              <a:rPr lang="ru-RU" sz="2000" dirty="0" smtClean="0">
                <a:latin typeface="Times New Roman" pitchFamily="18" charset="0"/>
                <a:cs typeface="Times New Roman" pitchFamily="18" charset="0"/>
              </a:rPr>
              <a:t>       тестирования (ВПР, ОГЭ, ЕГЭ) удовлетворительным;</a:t>
            </a:r>
          </a:p>
          <a:p>
            <a:pPr marL="0" marR="0" lvl="0" indent="0" defTabSz="457200" rtl="0" eaLnBrk="1" fontAlgn="auto" latinLnBrk="0" hangingPunct="1">
              <a:lnSpc>
                <a:spcPct val="100000"/>
              </a:lnSpc>
              <a:spcBef>
                <a:spcPct val="0"/>
              </a:spcBef>
              <a:spcAft>
                <a:spcPts val="0"/>
              </a:spcAft>
              <a:buClrTx/>
              <a:buSzTx/>
              <a:buFontTx/>
              <a:buNone/>
              <a:tabLst/>
              <a:defRPr/>
            </a:pPr>
            <a:r>
              <a:rPr lang="ru-RU" sz="2000" dirty="0" smtClean="0">
                <a:latin typeface="Times New Roman" pitchFamily="18" charset="0"/>
                <a:cs typeface="Times New Roman" pitchFamily="18" charset="0"/>
              </a:rPr>
              <a:t>  </a:t>
            </a:r>
          </a:p>
          <a:p>
            <a:pPr marL="0" marR="0" lvl="0" indent="0" defTabSz="457200" rtl="0" eaLnBrk="1" fontAlgn="auto" latinLnBrk="0" hangingPunct="1">
              <a:lnSpc>
                <a:spcPct val="100000"/>
              </a:lnSpc>
              <a:spcBef>
                <a:spcPct val="0"/>
              </a:spcBef>
              <a:spcAft>
                <a:spcPts val="0"/>
              </a:spcAft>
              <a:buClrTx/>
              <a:buSzTx/>
              <a:buFontTx/>
              <a:buNone/>
              <a:tabLst/>
              <a:defRPr/>
            </a:pPr>
            <a:r>
              <a:rPr lang="ru-RU" sz="2000" dirty="0" smtClean="0">
                <a:latin typeface="Times New Roman" pitchFamily="18" charset="0"/>
                <a:cs typeface="Times New Roman" pitchFamily="18" charset="0"/>
              </a:rPr>
              <a:t>   3. развивать творческие инициативы учителей и учащихся, активнее внедрять их в  </a:t>
            </a:r>
          </a:p>
          <a:p>
            <a:pPr marL="0" marR="0" lvl="0" indent="0" defTabSz="457200" rtl="0" eaLnBrk="1" fontAlgn="auto" latinLnBrk="0" hangingPunct="1">
              <a:lnSpc>
                <a:spcPct val="100000"/>
              </a:lnSpc>
              <a:spcBef>
                <a:spcPct val="0"/>
              </a:spcBef>
              <a:spcAft>
                <a:spcPts val="0"/>
              </a:spcAft>
              <a:buClrTx/>
              <a:buSzTx/>
              <a:buFontTx/>
              <a:buNone/>
              <a:tabLst/>
              <a:defRPr/>
            </a:pPr>
            <a:r>
              <a:rPr lang="ru-RU" sz="2000" dirty="0" smtClean="0">
                <a:latin typeface="Times New Roman" pitchFamily="18" charset="0"/>
                <a:cs typeface="Times New Roman" pitchFamily="18" charset="0"/>
              </a:rPr>
              <a:t>       проектно-исследовательскую и инновационную деятельность, в классно –   </a:t>
            </a:r>
          </a:p>
          <a:p>
            <a:pPr marL="0" marR="0" lvl="0" indent="0" defTabSz="457200" rtl="0" eaLnBrk="1" fontAlgn="auto" latinLnBrk="0" hangingPunct="1">
              <a:lnSpc>
                <a:spcPct val="100000"/>
              </a:lnSpc>
              <a:spcBef>
                <a:spcPct val="0"/>
              </a:spcBef>
              <a:spcAft>
                <a:spcPts val="0"/>
              </a:spcAft>
              <a:buClrTx/>
              <a:buSzTx/>
              <a:buFontTx/>
              <a:buNone/>
              <a:tabLst/>
              <a:defRPr/>
            </a:pPr>
            <a:r>
              <a:rPr lang="ru-RU" sz="2000" dirty="0" smtClean="0">
                <a:latin typeface="Times New Roman" pitchFamily="18" charset="0"/>
                <a:cs typeface="Times New Roman" pitchFamily="18" charset="0"/>
              </a:rPr>
              <a:t>       урочную систему</a:t>
            </a:r>
          </a:p>
          <a:p>
            <a:pPr marL="0" marR="0" lvl="0" indent="0" defTabSz="457200" rtl="0" eaLnBrk="1" fontAlgn="auto" latinLnBrk="0" hangingPunct="1">
              <a:lnSpc>
                <a:spcPct val="100000"/>
              </a:lnSpc>
              <a:spcBef>
                <a:spcPct val="0"/>
              </a:spcBef>
              <a:spcAft>
                <a:spcPts val="0"/>
              </a:spcAft>
              <a:buClrTx/>
              <a:buSzTx/>
              <a:buFontTx/>
              <a:buNone/>
              <a:tabLst/>
              <a:defRPr/>
            </a:pPr>
            <a:endParaRPr lang="ru-RU" sz="2000"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   4. повысить качество проведения уроков, используя современные  </a:t>
            </a:r>
          </a:p>
          <a:p>
            <a:r>
              <a:rPr lang="ru-RU" sz="2000" dirty="0" smtClean="0">
                <a:latin typeface="Times New Roman" pitchFamily="18" charset="0"/>
                <a:cs typeface="Times New Roman" pitchFamily="18" charset="0"/>
              </a:rPr>
              <a:t>       образовательные технологии для развития коммуникативной компетенции  </a:t>
            </a:r>
          </a:p>
          <a:p>
            <a:r>
              <a:rPr lang="ru-RU" sz="2000" dirty="0" smtClean="0">
                <a:latin typeface="Times New Roman" pitchFamily="18" charset="0"/>
                <a:cs typeface="Times New Roman" pitchFamily="18" charset="0"/>
              </a:rPr>
              <a:t>       учащихся, их личностного потенциала </a:t>
            </a:r>
          </a:p>
          <a:p>
            <a:endParaRPr lang="ru-RU" sz="2000"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   5. продолжить работу по самообразованию в рамках работы над методической   </a:t>
            </a:r>
          </a:p>
          <a:p>
            <a:r>
              <a:rPr lang="ru-RU" sz="2000" dirty="0" smtClean="0">
                <a:latin typeface="Times New Roman" pitchFamily="18" charset="0"/>
                <a:cs typeface="Times New Roman" pitchFamily="18" charset="0"/>
              </a:rPr>
              <a:t>       темы школы «Совершенствование системы оценки качества образования как      </a:t>
            </a:r>
          </a:p>
          <a:p>
            <a:r>
              <a:rPr lang="ru-RU" sz="2000" dirty="0" smtClean="0">
                <a:latin typeface="Times New Roman" pitchFamily="18" charset="0"/>
                <a:cs typeface="Times New Roman" pitchFamily="18" charset="0"/>
              </a:rPr>
              <a:t>       средство управления инновационными проектами в образовательном    </a:t>
            </a:r>
          </a:p>
          <a:p>
            <a:r>
              <a:rPr lang="ru-RU" sz="2000" dirty="0" smtClean="0">
                <a:latin typeface="Times New Roman" pitchFamily="18" charset="0"/>
                <a:cs typeface="Times New Roman" pitchFamily="18" charset="0"/>
              </a:rPr>
              <a:t>       учреждении»</a:t>
            </a:r>
          </a:p>
          <a:p>
            <a:r>
              <a:rPr lang="ru-RU" sz="2000" dirty="0" smtClean="0">
                <a:latin typeface="Times New Roman" pitchFamily="18" charset="0"/>
                <a:cs typeface="Times New Roman" pitchFamily="18" charset="0"/>
              </a:rPr>
              <a:t> </a:t>
            </a:r>
            <a:endParaRPr kumimoji="0" lang="ru-RU" sz="2000" i="0" u="none" strike="noStrike" kern="1200" cap="none" spc="0" normalizeH="0" noProof="0" dirty="0" smtClean="0">
              <a:ln>
                <a:noFill/>
              </a:ln>
              <a:solidFill>
                <a:schemeClr val="tx1"/>
              </a:solidFill>
              <a:effectLst/>
              <a:uLnTx/>
              <a:uFillTx/>
              <a:latin typeface="Times New Roman" pitchFamily="18" charset="0"/>
              <a:ea typeface="+mj-ea"/>
              <a:cs typeface="Times New Roman" pitchFamily="18" charset="0"/>
            </a:endParaRPr>
          </a:p>
          <a:p>
            <a:pPr marL="0" marR="0" lvl="0" indent="0" defTabSz="457200" rtl="0" eaLnBrk="1" fontAlgn="auto" latinLnBrk="0" hangingPunct="1">
              <a:lnSpc>
                <a:spcPct val="100000"/>
              </a:lnSpc>
              <a:spcBef>
                <a:spcPct val="0"/>
              </a:spcBef>
              <a:spcAft>
                <a:spcPts val="0"/>
              </a:spcAft>
              <a:buClrTx/>
              <a:buSzTx/>
              <a:buFontTx/>
              <a:buNone/>
              <a:tabLst/>
              <a:defRPr/>
            </a:pPr>
            <a:r>
              <a:rPr kumimoji="0" lang="ru-RU" sz="3600" b="0" i="0" u="none" strike="noStrike" kern="1200" cap="none" spc="0" normalizeH="0" noProof="0" dirty="0" smtClean="0">
                <a:ln>
                  <a:noFill/>
                </a:ln>
                <a:solidFill>
                  <a:schemeClr val="tx1"/>
                </a:solidFill>
                <a:effectLst/>
                <a:uLnTx/>
                <a:uFillTx/>
                <a:latin typeface="+mj-lt"/>
                <a:ea typeface="+mj-ea"/>
                <a:cs typeface="+mj-cs"/>
              </a:rPr>
              <a:t> </a:t>
            </a:r>
            <a:endParaRPr kumimoji="0" lang="ru-RU" sz="36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323558"/>
            <a:ext cx="10239195" cy="844060"/>
          </a:xfrm>
        </p:spPr>
        <p:txBody>
          <a:bodyPr/>
          <a:lstStyle/>
          <a:p>
            <a:r>
              <a:rPr lang="ru-RU" dirty="0" smtClean="0"/>
              <a:t>Программа:</a:t>
            </a:r>
            <a:endParaRPr lang="ru-RU" dirty="0"/>
          </a:p>
        </p:txBody>
      </p:sp>
      <p:sp>
        <p:nvSpPr>
          <p:cNvPr id="3" name="Содержимое 2"/>
          <p:cNvSpPr>
            <a:spLocks noGrp="1"/>
          </p:cNvSpPr>
          <p:nvPr>
            <p:ph idx="1"/>
          </p:nvPr>
        </p:nvSpPr>
        <p:spPr>
          <a:xfrm>
            <a:off x="677333" y="970672"/>
            <a:ext cx="11069189" cy="5711482"/>
          </a:xfrm>
        </p:spPr>
        <p:txBody>
          <a:bodyPr>
            <a:normAutofit fontScale="25000" lnSpcReduction="20000"/>
          </a:bodyPr>
          <a:lstStyle/>
          <a:p>
            <a:r>
              <a:rPr lang="ru-RU" sz="12800" dirty="0" smtClean="0">
                <a:solidFill>
                  <a:schemeClr val="accent2">
                    <a:lumMod val="75000"/>
                  </a:schemeClr>
                </a:solidFill>
              </a:rPr>
              <a:t>1. Качество образования в МАОУ СОШ №7 г. Улан-Удэ в разрезе внешнего тестирования.</a:t>
            </a:r>
          </a:p>
          <a:p>
            <a:r>
              <a:rPr lang="ru-RU" sz="12800" dirty="0" smtClean="0"/>
              <a:t>2. </a:t>
            </a:r>
            <a:r>
              <a:rPr lang="ru-RU" sz="12800" dirty="0" smtClean="0">
                <a:solidFill>
                  <a:schemeClr val="accent2">
                    <a:lumMod val="75000"/>
                  </a:schemeClr>
                </a:solidFill>
              </a:rPr>
              <a:t>Мастер-классы «Пути повышения качества образования в условиях реализации технологического образования»</a:t>
            </a:r>
          </a:p>
          <a:p>
            <a:pPr>
              <a:buFont typeface="Wingdings" pitchFamily="2" charset="2"/>
              <a:buChar char="§"/>
            </a:pPr>
            <a:r>
              <a:rPr lang="ru-RU" sz="9600" dirty="0" err="1" smtClean="0">
                <a:solidFill>
                  <a:schemeClr val="accent2">
                    <a:lumMod val="50000"/>
                  </a:schemeClr>
                </a:solidFill>
              </a:rPr>
              <a:t>Гимальдинова</a:t>
            </a:r>
            <a:r>
              <a:rPr lang="ru-RU" sz="9600" dirty="0" smtClean="0">
                <a:solidFill>
                  <a:schemeClr val="accent2">
                    <a:lumMod val="50000"/>
                  </a:schemeClr>
                </a:solidFill>
              </a:rPr>
              <a:t> Н.В. «Экспресс-оценивание как инструмент повышения качества знаний на уроках»</a:t>
            </a:r>
          </a:p>
          <a:p>
            <a:pPr>
              <a:buFont typeface="Wingdings" pitchFamily="2" charset="2"/>
              <a:buChar char="§"/>
            </a:pPr>
            <a:r>
              <a:rPr lang="ru-RU" sz="9600" dirty="0" smtClean="0">
                <a:solidFill>
                  <a:schemeClr val="accent2">
                    <a:lumMod val="50000"/>
                  </a:schemeClr>
                </a:solidFill>
              </a:rPr>
              <a:t>Иванова Н.В. «Элементы формирующего оценивания в условиях реализации технологического образования»</a:t>
            </a:r>
          </a:p>
          <a:p>
            <a:pPr>
              <a:buFont typeface="Wingdings" pitchFamily="2" charset="2"/>
              <a:buChar char="§"/>
            </a:pPr>
            <a:r>
              <a:rPr lang="ru-RU" sz="9600" dirty="0" smtClean="0">
                <a:solidFill>
                  <a:schemeClr val="accent2">
                    <a:lumMod val="50000"/>
                  </a:schemeClr>
                </a:solidFill>
              </a:rPr>
              <a:t>Любушкина О.А., </a:t>
            </a:r>
            <a:r>
              <a:rPr lang="ru-RU" sz="9600" dirty="0" err="1" smtClean="0">
                <a:solidFill>
                  <a:schemeClr val="accent2">
                    <a:lumMod val="50000"/>
                  </a:schemeClr>
                </a:solidFill>
              </a:rPr>
              <a:t>Миронович</a:t>
            </a:r>
            <a:r>
              <a:rPr lang="ru-RU" sz="9600" dirty="0" smtClean="0">
                <a:solidFill>
                  <a:schemeClr val="accent2">
                    <a:lumMod val="50000"/>
                  </a:schemeClr>
                </a:solidFill>
              </a:rPr>
              <a:t> С.Я. Инженерная лаборатория «</a:t>
            </a:r>
            <a:r>
              <a:rPr lang="ru-RU" sz="9600" dirty="0" err="1" smtClean="0">
                <a:solidFill>
                  <a:schemeClr val="accent2">
                    <a:lumMod val="50000"/>
                  </a:schemeClr>
                </a:solidFill>
              </a:rPr>
              <a:t>Куборо</a:t>
            </a:r>
            <a:r>
              <a:rPr lang="ru-RU" sz="9600" dirty="0" smtClean="0">
                <a:solidFill>
                  <a:schemeClr val="accent2">
                    <a:lumMod val="50000"/>
                  </a:schemeClr>
                </a:solidFill>
              </a:rPr>
              <a:t>»</a:t>
            </a:r>
          </a:p>
          <a:p>
            <a:pPr>
              <a:buFont typeface="Wingdings" pitchFamily="2" charset="2"/>
              <a:buChar char="§"/>
            </a:pPr>
            <a:r>
              <a:rPr lang="ru-RU" sz="9600" dirty="0" err="1" smtClean="0">
                <a:solidFill>
                  <a:schemeClr val="accent2">
                    <a:lumMod val="50000"/>
                  </a:schemeClr>
                </a:solidFill>
              </a:rPr>
              <a:t>Дианова</a:t>
            </a:r>
            <a:r>
              <a:rPr lang="ru-RU" sz="9600" dirty="0" smtClean="0">
                <a:solidFill>
                  <a:schemeClr val="accent2">
                    <a:lumMod val="50000"/>
                  </a:schemeClr>
                </a:solidFill>
              </a:rPr>
              <a:t> Е.Г. «Преимущества применения технологий 3-</a:t>
            </a:r>
            <a:r>
              <a:rPr lang="en-US" sz="9600" dirty="0" smtClean="0">
                <a:solidFill>
                  <a:schemeClr val="accent2">
                    <a:lumMod val="50000"/>
                  </a:schemeClr>
                </a:solidFill>
              </a:rPr>
              <a:t>d </a:t>
            </a:r>
            <a:r>
              <a:rPr lang="ru-RU" sz="9600" dirty="0" smtClean="0">
                <a:solidFill>
                  <a:schemeClr val="accent2">
                    <a:lumMod val="50000"/>
                  </a:schemeClr>
                </a:solidFill>
              </a:rPr>
              <a:t>моделирования в условиях реализации технологического образования»</a:t>
            </a:r>
          </a:p>
          <a:p>
            <a:pPr>
              <a:buFont typeface="Wingdings" pitchFamily="2" charset="2"/>
              <a:buChar char="§"/>
            </a:pPr>
            <a:r>
              <a:rPr lang="ru-RU" sz="9600" dirty="0" err="1" smtClean="0">
                <a:solidFill>
                  <a:schemeClr val="accent2">
                    <a:lumMod val="50000"/>
                  </a:schemeClr>
                </a:solidFill>
              </a:rPr>
              <a:t>Культикова</a:t>
            </a:r>
            <a:r>
              <a:rPr lang="ru-RU" sz="9600" dirty="0" smtClean="0">
                <a:solidFill>
                  <a:schemeClr val="accent2">
                    <a:lumMod val="50000"/>
                  </a:schemeClr>
                </a:solidFill>
              </a:rPr>
              <a:t> С.А., Рябова О.К. «Сетевая форма проведения уроков в условиях реализации технологического образования»</a:t>
            </a:r>
          </a:p>
          <a:p>
            <a:r>
              <a:rPr lang="ru-RU" sz="12800" dirty="0" smtClean="0">
                <a:solidFill>
                  <a:schemeClr val="accent2">
                    <a:lumMod val="75000"/>
                  </a:schemeClr>
                </a:solidFill>
              </a:rPr>
              <a:t>Дебаты.</a:t>
            </a:r>
          </a:p>
          <a:p>
            <a:endParaRPr lang="ru-RU" dirty="0" smtClean="0"/>
          </a:p>
          <a:p>
            <a:endParaRPr lang="ru-RU" dirty="0" smtClean="0"/>
          </a:p>
          <a:p>
            <a:endParaRPr lang="ru-RU" dirty="0" smtClean="0"/>
          </a:p>
          <a:p>
            <a:pPr>
              <a:buNone/>
            </a:pPr>
            <a:r>
              <a:rPr lang="ru-RU" dirty="0" smtClean="0"/>
              <a:t> </a:t>
            </a:r>
          </a:p>
          <a:p>
            <a:pPr>
              <a:buFont typeface="Arial" pitchFamily="34" charset="0"/>
              <a:buChar char="•"/>
            </a:pPr>
            <a:endParaRPr lang="ru-RU"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200" dirty="0" smtClean="0">
                <a:solidFill>
                  <a:schemeClr val="accent2">
                    <a:lumMod val="75000"/>
                  </a:schemeClr>
                </a:solidFill>
              </a:rPr>
              <a:t>1. Качество образования в МАОУ СОШ №7 г. Улан-Удэ в разрезе внешнего тестирования.</a:t>
            </a:r>
            <a:r>
              <a:rPr lang="ru-RU" sz="9600" dirty="0" smtClean="0">
                <a:solidFill>
                  <a:schemeClr val="accent2">
                    <a:lumMod val="75000"/>
                  </a:schemeClr>
                </a:solidFill>
              </a:rPr>
              <a:t/>
            </a:r>
            <a:br>
              <a:rPr lang="ru-RU" sz="9600" dirty="0" smtClean="0">
                <a:solidFill>
                  <a:schemeClr val="accent2">
                    <a:lumMod val="75000"/>
                  </a:schemeClr>
                </a:solidFill>
              </a:rPr>
            </a:br>
            <a:endParaRPr lang="ru-RU" dirty="0"/>
          </a:p>
        </p:txBody>
      </p:sp>
      <p:sp>
        <p:nvSpPr>
          <p:cNvPr id="3" name="Содержимое 2"/>
          <p:cNvSpPr>
            <a:spLocks noGrp="1"/>
          </p:cNvSpPr>
          <p:nvPr>
            <p:ph idx="1"/>
          </p:nvPr>
        </p:nvSpPr>
        <p:spPr/>
        <p:txBody>
          <a:bodyPr/>
          <a:lstStyle/>
          <a:p>
            <a:r>
              <a:rPr lang="ru-RU" dirty="0" smtClean="0"/>
              <a:t>ВПР – ВПР применяется для оценки качества школьного образования.</a:t>
            </a:r>
          </a:p>
          <a:p>
            <a:pPr>
              <a:buNone/>
            </a:pPr>
            <a:r>
              <a:rPr lang="ru-RU" dirty="0" smtClean="0"/>
              <a:t>     ВПР по своей сути — это итоговые контрольные работы по самым важным предметам начальной школы. Придумали их для того, чтобы оценить уровень подготовки выпускников начальной школы всех образовательных учреждений России. Проверить, соответствуют ли знания школьников требованиям ФГОС. </a:t>
            </a:r>
          </a:p>
          <a:p>
            <a:r>
              <a:rPr lang="ru-RU" dirty="0" smtClean="0"/>
              <a:t>ОГЭ - Основной государственный экзамен (</a:t>
            </a:r>
            <a:r>
              <a:rPr lang="ru-RU" b="1" dirty="0" smtClean="0"/>
              <a:t>ОГЭ</a:t>
            </a:r>
            <a:r>
              <a:rPr lang="ru-RU" dirty="0" smtClean="0"/>
              <a:t>) – </a:t>
            </a:r>
            <a:r>
              <a:rPr lang="ru-RU" b="1" dirty="0" smtClean="0"/>
              <a:t>это</a:t>
            </a:r>
            <a:r>
              <a:rPr lang="ru-RU" dirty="0" smtClean="0"/>
              <a:t> основной вид экзамена для выпускников 9 классов в средней школе России. Сдача </a:t>
            </a:r>
            <a:r>
              <a:rPr lang="ru-RU" b="1" dirty="0" smtClean="0"/>
              <a:t>ОГЭ</a:t>
            </a:r>
            <a:r>
              <a:rPr lang="ru-RU" dirty="0" smtClean="0"/>
              <a:t> необходима для перехода в 10 класс.</a:t>
            </a:r>
          </a:p>
          <a:p>
            <a:r>
              <a:rPr lang="ru-RU" dirty="0" smtClean="0"/>
              <a:t>ЕГЭ - </a:t>
            </a:r>
            <a:r>
              <a:rPr lang="ru-RU" b="1" dirty="0" err="1" smtClean="0"/>
              <a:t>Еди́ный</a:t>
            </a:r>
            <a:r>
              <a:rPr lang="ru-RU" dirty="0" smtClean="0"/>
              <a:t> </a:t>
            </a:r>
            <a:r>
              <a:rPr lang="ru-RU" b="1" dirty="0" err="1" smtClean="0"/>
              <a:t>госуда́рственный</a:t>
            </a:r>
            <a:r>
              <a:rPr lang="ru-RU" dirty="0" smtClean="0"/>
              <a:t> </a:t>
            </a:r>
            <a:r>
              <a:rPr lang="ru-RU" b="1" dirty="0" err="1" smtClean="0"/>
              <a:t>экза́мен</a:t>
            </a:r>
            <a:r>
              <a:rPr lang="ru-RU" dirty="0" smtClean="0"/>
              <a:t> (</a:t>
            </a:r>
            <a:r>
              <a:rPr lang="ru-RU" b="1" dirty="0" smtClean="0"/>
              <a:t>ЕГЭ</a:t>
            </a:r>
            <a:r>
              <a:rPr lang="ru-RU" dirty="0" smtClean="0"/>
              <a:t>) — особая форма выпускного экзамена в российских школах, результаты которого засчитываются как вступительные испытания в вузы и </a:t>
            </a:r>
            <a:r>
              <a:rPr lang="ru-RU" dirty="0" err="1" smtClean="0"/>
              <a:t>ссузы</a:t>
            </a:r>
            <a:r>
              <a:rPr lang="ru-RU" dirty="0" smtClean="0"/>
              <a:t>.</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ВПР «Русский язык» 5 класс</a:t>
            </a:r>
            <a:endParaRPr lang="ru-RU" dirty="0"/>
          </a:p>
        </p:txBody>
      </p:sp>
      <p:pic>
        <p:nvPicPr>
          <p:cNvPr id="27650" name="Picture 2"/>
          <p:cNvPicPr>
            <a:picLocks noGrp="1" noChangeAspect="1" noChangeArrowheads="1"/>
          </p:cNvPicPr>
          <p:nvPr>
            <p:ph idx="1"/>
          </p:nvPr>
        </p:nvPicPr>
        <p:blipFill>
          <a:blip r:embed="rId2" cstate="print"/>
          <a:srcRect/>
          <a:stretch>
            <a:fillRect/>
          </a:stretch>
        </p:blipFill>
        <p:spPr bwMode="auto">
          <a:xfrm>
            <a:off x="1560604" y="1244972"/>
            <a:ext cx="8821353" cy="5401965"/>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ВПР «Математика» 5 класс</a:t>
            </a:r>
            <a:endParaRPr lang="ru-RU" dirty="0"/>
          </a:p>
        </p:txBody>
      </p:sp>
      <p:pic>
        <p:nvPicPr>
          <p:cNvPr id="28674" name="Picture 2"/>
          <p:cNvPicPr>
            <a:picLocks noGrp="1" noChangeAspect="1" noChangeArrowheads="1"/>
          </p:cNvPicPr>
          <p:nvPr>
            <p:ph idx="1"/>
          </p:nvPr>
        </p:nvPicPr>
        <p:blipFill>
          <a:blip r:embed="rId2" cstate="print"/>
          <a:srcRect/>
          <a:stretch>
            <a:fillRect/>
          </a:stretch>
        </p:blipFill>
        <p:spPr bwMode="auto">
          <a:xfrm>
            <a:off x="425677" y="1239099"/>
            <a:ext cx="8887136" cy="5182803"/>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 xmlns:p14="http://schemas.microsoft.com/office/powerpoint/2010/main" val="2822066832"/>
              </p:ext>
            </p:extLst>
          </p:nvPr>
        </p:nvGraphicFramePr>
        <p:xfrm>
          <a:off x="406401" y="1252027"/>
          <a:ext cx="9609796" cy="4994876"/>
        </p:xfrm>
        <a:graphic>
          <a:graphicData uri="http://schemas.openxmlformats.org/drawingml/2006/table">
            <a:tbl>
              <a:tblPr firstRow="1" firstCol="1" bandRow="1"/>
              <a:tblGrid>
                <a:gridCol w="2802952">
                  <a:extLst>
                    <a:ext uri="{9D8B030D-6E8A-4147-A177-3AD203B41FA5}">
                      <a16:colId xmlns="" xmlns:a16="http://schemas.microsoft.com/office/drawing/2014/main" val="2250193444"/>
                    </a:ext>
                  </a:extLst>
                </a:gridCol>
                <a:gridCol w="1903239">
                  <a:extLst>
                    <a:ext uri="{9D8B030D-6E8A-4147-A177-3AD203B41FA5}">
                      <a16:colId xmlns="" xmlns:a16="http://schemas.microsoft.com/office/drawing/2014/main" val="2530049200"/>
                    </a:ext>
                  </a:extLst>
                </a:gridCol>
                <a:gridCol w="1999456">
                  <a:extLst>
                    <a:ext uri="{9D8B030D-6E8A-4147-A177-3AD203B41FA5}">
                      <a16:colId xmlns="" xmlns:a16="http://schemas.microsoft.com/office/drawing/2014/main" val="359925792"/>
                    </a:ext>
                  </a:extLst>
                </a:gridCol>
                <a:gridCol w="2904149">
                  <a:extLst>
                    <a:ext uri="{9D8B030D-6E8A-4147-A177-3AD203B41FA5}">
                      <a16:colId xmlns="" xmlns:a16="http://schemas.microsoft.com/office/drawing/2014/main" val="1032652294"/>
                    </a:ext>
                  </a:extLst>
                </a:gridCol>
              </a:tblGrid>
              <a:tr h="373673">
                <a:tc rowSpan="2">
                  <a:txBody>
                    <a:bodyPr/>
                    <a:lstStyle/>
                    <a:p>
                      <a:pPr marL="108585">
                        <a:lnSpc>
                          <a:spcPct val="115000"/>
                        </a:lnSpc>
                        <a:spcAft>
                          <a:spcPts val="80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Предмет</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108585" algn="ctr">
                        <a:lnSpc>
                          <a:spcPct val="115000"/>
                        </a:lnSpc>
                        <a:spcAft>
                          <a:spcPts val="80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Всего участников</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585" algn="ctr">
                        <a:lnSpc>
                          <a:spcPct val="115000"/>
                        </a:lnSpc>
                        <a:spcAft>
                          <a:spcPts val="800"/>
                        </a:spcAft>
                      </a:pP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108585" algn="ctr">
                        <a:lnSpc>
                          <a:spcPct val="115000"/>
                        </a:lnSpc>
                        <a:spcAft>
                          <a:spcPts val="80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Средний балл г.Улан-Удэ, после пересдачи</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988839339"/>
                  </a:ext>
                </a:extLst>
              </a:tr>
              <a:tr h="373673">
                <a:tc vMerge="1">
                  <a:txBody>
                    <a:bodyPr/>
                    <a:lstStyle/>
                    <a:p>
                      <a:endParaRPr lang="ru-RU"/>
                    </a:p>
                  </a:txBody>
                  <a:tcPr/>
                </a:tc>
                <a:tc vMerge="1">
                  <a:txBody>
                    <a:bodyPr/>
                    <a:lstStyle/>
                    <a:p>
                      <a:endParaRPr lang="ru-RU"/>
                    </a:p>
                  </a:txBody>
                  <a:tcPr/>
                </a:tc>
                <a:tc>
                  <a:txBody>
                    <a:bodyPr/>
                    <a:lstStyle/>
                    <a:p>
                      <a:pPr marL="108585">
                        <a:lnSpc>
                          <a:spcPct val="115000"/>
                        </a:lnSpc>
                        <a:spcAft>
                          <a:spcPts val="800"/>
                        </a:spcAft>
                      </a:pP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СОШ</a:t>
                      </a:r>
                      <a:r>
                        <a:rPr lang="ru-RU" sz="2000" baseline="0" dirty="0" smtClean="0">
                          <a:effectLst/>
                          <a:latin typeface="Times New Roman" panose="02020603050405020304" pitchFamily="18" charset="0"/>
                          <a:ea typeface="Calibri" panose="020F0502020204030204" pitchFamily="34" charset="0"/>
                          <a:cs typeface="Times New Roman" panose="02020603050405020304" pitchFamily="18" charset="0"/>
                        </a:rPr>
                        <a:t> №7</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 xmlns:a16="http://schemas.microsoft.com/office/drawing/2014/main" val="2639703869"/>
                  </a:ext>
                </a:extLst>
              </a:tr>
              <a:tr h="373673">
                <a:tc>
                  <a:txBody>
                    <a:bodyPr/>
                    <a:lstStyle/>
                    <a:p>
                      <a:pPr marL="108585">
                        <a:lnSpc>
                          <a:spcPct val="115000"/>
                        </a:lnSpc>
                        <a:spcAft>
                          <a:spcPts val="80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Русский язык</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76</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4,2</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585" algn="ctr">
                        <a:lnSpc>
                          <a:spcPct val="115000"/>
                        </a:lnSpc>
                        <a:spcAft>
                          <a:spcPts val="80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4,15</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07914796"/>
                  </a:ext>
                </a:extLst>
              </a:tr>
              <a:tr h="373673">
                <a:tc>
                  <a:txBody>
                    <a:bodyPr/>
                    <a:lstStyle/>
                    <a:p>
                      <a:pPr marL="108585">
                        <a:lnSpc>
                          <a:spcPct val="115000"/>
                        </a:lnSpc>
                        <a:spcAft>
                          <a:spcPts val="80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Математика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76</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3,46</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585" algn="ctr">
                        <a:lnSpc>
                          <a:spcPct val="115000"/>
                        </a:lnSpc>
                        <a:spcAft>
                          <a:spcPts val="80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3,81</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27161174"/>
                  </a:ext>
                </a:extLst>
              </a:tr>
              <a:tr h="373673">
                <a:tc>
                  <a:txBody>
                    <a:bodyPr/>
                    <a:lstStyle/>
                    <a:p>
                      <a:pPr marL="108585">
                        <a:lnSpc>
                          <a:spcPct val="115000"/>
                        </a:lnSpc>
                        <a:spcAft>
                          <a:spcPts val="80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Физика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5</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3,6</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585" algn="ctr">
                        <a:lnSpc>
                          <a:spcPct val="115000"/>
                        </a:lnSpc>
                        <a:spcAft>
                          <a:spcPts val="8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3.</a:t>
                      </a:r>
                      <a:r>
                        <a:rPr lang="ru-RU" sz="2000">
                          <a:effectLst/>
                          <a:latin typeface="Times New Roman" panose="02020603050405020304" pitchFamily="18" charset="0"/>
                          <a:ea typeface="Calibri" panose="020F0502020204030204" pitchFamily="34" charset="0"/>
                          <a:cs typeface="Times New Roman" panose="02020603050405020304" pitchFamily="18" charset="0"/>
                        </a:rPr>
                        <a:t>57</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852816502"/>
                  </a:ext>
                </a:extLst>
              </a:tr>
              <a:tr h="373673">
                <a:tc>
                  <a:txBody>
                    <a:bodyPr/>
                    <a:lstStyle/>
                    <a:p>
                      <a:pPr marL="108585">
                        <a:lnSpc>
                          <a:spcPct val="115000"/>
                        </a:lnSpc>
                        <a:spcAft>
                          <a:spcPts val="80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Химия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12</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3,7</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585" algn="ctr">
                        <a:lnSpc>
                          <a:spcPct val="115000"/>
                        </a:lnSpc>
                        <a:spcAft>
                          <a:spcPts val="80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3.82</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15440675"/>
                  </a:ext>
                </a:extLst>
              </a:tr>
              <a:tr h="373673">
                <a:tc>
                  <a:txBody>
                    <a:bodyPr/>
                    <a:lstStyle/>
                    <a:p>
                      <a:pPr marL="108585">
                        <a:lnSpc>
                          <a:spcPct val="115000"/>
                        </a:lnSpc>
                        <a:spcAft>
                          <a:spcPts val="80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Биология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20</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3</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585" algn="ctr">
                        <a:lnSpc>
                          <a:spcPct val="115000"/>
                        </a:lnSpc>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3.48</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59554331"/>
                  </a:ext>
                </a:extLst>
              </a:tr>
              <a:tr h="373673">
                <a:tc>
                  <a:txBody>
                    <a:bodyPr/>
                    <a:lstStyle/>
                    <a:p>
                      <a:pPr marL="108585">
                        <a:lnSpc>
                          <a:spcPct val="115000"/>
                        </a:lnSpc>
                        <a:spcAft>
                          <a:spcPts val="80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География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30</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3,94</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585" algn="ctr">
                        <a:lnSpc>
                          <a:spcPct val="115000"/>
                        </a:lnSpc>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3.</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73</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177368191"/>
                  </a:ext>
                </a:extLst>
              </a:tr>
              <a:tr h="373673">
                <a:tc>
                  <a:txBody>
                    <a:bodyPr/>
                    <a:lstStyle/>
                    <a:p>
                      <a:pPr marL="108585">
                        <a:lnSpc>
                          <a:spcPct val="115000"/>
                        </a:lnSpc>
                        <a:spcAft>
                          <a:spcPts val="80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История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5</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2,8</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585" algn="ctr">
                        <a:lnSpc>
                          <a:spcPct val="115000"/>
                        </a:lnSpc>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3.</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55</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889238551"/>
                  </a:ext>
                </a:extLst>
              </a:tr>
              <a:tr h="373673">
                <a:tc>
                  <a:txBody>
                    <a:bodyPr/>
                    <a:lstStyle/>
                    <a:p>
                      <a:pPr marL="108585">
                        <a:lnSpc>
                          <a:spcPct val="115000"/>
                        </a:lnSpc>
                        <a:spcAft>
                          <a:spcPts val="80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Обществознание</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31</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3,2</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585" algn="ctr">
                        <a:lnSpc>
                          <a:spcPct val="115000"/>
                        </a:lnSpc>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3.45</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10058925"/>
                  </a:ext>
                </a:extLst>
              </a:tr>
              <a:tr h="510800">
                <a:tc>
                  <a:txBody>
                    <a:bodyPr/>
                    <a:lstStyle/>
                    <a:p>
                      <a:pPr marL="108585">
                        <a:lnSpc>
                          <a:spcPct val="115000"/>
                        </a:lnSpc>
                        <a:spcAft>
                          <a:spcPts val="80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Информатика и ИКТ</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33</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3,5</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585" algn="ctr">
                        <a:lnSpc>
                          <a:spcPct val="115000"/>
                        </a:lnSpc>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3.</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75</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46275574"/>
                  </a:ext>
                </a:extLst>
              </a:tr>
              <a:tr h="373673">
                <a:tc>
                  <a:txBody>
                    <a:bodyPr/>
                    <a:lstStyle/>
                    <a:p>
                      <a:pPr marL="108585">
                        <a:lnSpc>
                          <a:spcPct val="115000"/>
                        </a:lnSpc>
                        <a:spcAft>
                          <a:spcPts val="80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Английский язык</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6</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4</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585" algn="ctr">
                        <a:lnSpc>
                          <a:spcPct val="115000"/>
                        </a:lnSpc>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3.96</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382318126"/>
                  </a:ext>
                </a:extLst>
              </a:tr>
              <a:tr h="373673">
                <a:tc>
                  <a:txBody>
                    <a:bodyPr/>
                    <a:lstStyle/>
                    <a:p>
                      <a:pPr marL="108585">
                        <a:lnSpc>
                          <a:spcPct val="115000"/>
                        </a:lnSpc>
                        <a:spcAft>
                          <a:spcPts val="80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Литература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2</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dirty="0" smtClean="0"/>
                        <a:t>4</a:t>
                      </a:r>
                      <a:endParaRPr lang="ru-RU" dirty="0"/>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585" algn="ctr">
                        <a:lnSpc>
                          <a:spcPct val="115000"/>
                        </a:lnSpc>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4</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.05</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109" marR="681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98378072"/>
                  </a:ext>
                </a:extLst>
              </a:tr>
            </a:tbl>
          </a:graphicData>
        </a:graphic>
      </p:graphicFrame>
      <p:sp>
        <p:nvSpPr>
          <p:cNvPr id="4" name="Заголовок 6">
            <a:extLst>
              <a:ext uri="{FF2B5EF4-FFF2-40B4-BE49-F238E27FC236}">
                <a16:creationId xmlns="" xmlns:a16="http://schemas.microsoft.com/office/drawing/2014/main" id="{42DB1561-9180-4D18-9FB8-2B12A569FAC3}"/>
              </a:ext>
            </a:extLst>
          </p:cNvPr>
          <p:cNvSpPr txBox="1">
            <a:spLocks/>
          </p:cNvSpPr>
          <p:nvPr/>
        </p:nvSpPr>
        <p:spPr>
          <a:xfrm>
            <a:off x="677334" y="609600"/>
            <a:ext cx="8596668" cy="797169"/>
          </a:xfrm>
          <a:prstGeom prst="rect">
            <a:avLst/>
          </a:prstGeom>
        </p:spPr>
        <p:txBody>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ru-RU" sz="3600" b="0" i="0" u="none" strike="noStrike" kern="1200" cap="none" spc="0" normalizeH="0" baseline="0" noProof="0" dirty="0" smtClean="0">
                <a:ln>
                  <a:noFill/>
                </a:ln>
                <a:solidFill>
                  <a:schemeClr val="tx1"/>
                </a:solidFill>
                <a:effectLst/>
                <a:uLnTx/>
                <a:uFillTx/>
                <a:latin typeface="+mj-lt"/>
                <a:ea typeface="+mj-ea"/>
                <a:cs typeface="+mj-cs"/>
              </a:rPr>
              <a:t>Результаты ОГЭ-2018</a:t>
            </a:r>
            <a:endParaRPr kumimoji="0" lang="ru-RU" sz="36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 xmlns:p14="http://schemas.microsoft.com/office/powerpoint/2010/main" val="584177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59543" y="262644"/>
            <a:ext cx="9753600" cy="490199"/>
          </a:xfrm>
          <a:prstGeom prst="rect">
            <a:avLst/>
          </a:prstGeom>
        </p:spPr>
        <p:txBody>
          <a:bodyPr wrap="square">
            <a:spAutoFit/>
          </a:bodyPr>
          <a:lstStyle/>
          <a:p>
            <a:pPr indent="449580" algn="ctr">
              <a:lnSpc>
                <a:spcPct val="115000"/>
              </a:lnSpc>
              <a:spcAft>
                <a:spcPts val="0"/>
              </a:spcAft>
            </a:pPr>
            <a:r>
              <a:rPr lang="ru-RU" sz="2400" b="1" dirty="0">
                <a:latin typeface="Times New Roman" panose="02020603050405020304" pitchFamily="18" charset="0"/>
                <a:ea typeface="Calibri" panose="020F0502020204030204" pitchFamily="34" charset="0"/>
                <a:cs typeface="Times New Roman" panose="02020603050405020304" pitchFamily="18" charset="0"/>
              </a:rPr>
              <a:t>Предметы по выбору</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 xmlns:p14="http://schemas.microsoft.com/office/powerpoint/2010/main" val="560244104"/>
              </p:ext>
            </p:extLst>
          </p:nvPr>
        </p:nvGraphicFramePr>
        <p:xfrm>
          <a:off x="348343" y="752847"/>
          <a:ext cx="11088912" cy="5361319"/>
        </p:xfrm>
        <a:graphic>
          <a:graphicData uri="http://schemas.openxmlformats.org/drawingml/2006/table">
            <a:tbl>
              <a:tblPr firstRow="1" firstCol="1" bandRow="1"/>
              <a:tblGrid>
                <a:gridCol w="3280289">
                  <a:extLst>
                    <a:ext uri="{9D8B030D-6E8A-4147-A177-3AD203B41FA5}">
                      <a16:colId xmlns="" xmlns:a16="http://schemas.microsoft.com/office/drawing/2014/main" val="3848322661"/>
                    </a:ext>
                  </a:extLst>
                </a:gridCol>
                <a:gridCol w="3905036">
                  <a:extLst>
                    <a:ext uri="{9D8B030D-6E8A-4147-A177-3AD203B41FA5}">
                      <a16:colId xmlns="" xmlns:a16="http://schemas.microsoft.com/office/drawing/2014/main" val="3600481722"/>
                    </a:ext>
                  </a:extLst>
                </a:gridCol>
                <a:gridCol w="3903587">
                  <a:extLst>
                    <a:ext uri="{9D8B030D-6E8A-4147-A177-3AD203B41FA5}">
                      <a16:colId xmlns="" xmlns:a16="http://schemas.microsoft.com/office/drawing/2014/main" val="3372007786"/>
                    </a:ext>
                  </a:extLst>
                </a:gridCol>
              </a:tblGrid>
              <a:tr h="1302797">
                <a:tc>
                  <a:txBody>
                    <a:bodyPr/>
                    <a:lstStyle/>
                    <a:p>
                      <a:pPr algn="ctr">
                        <a:lnSpc>
                          <a:spcPct val="115000"/>
                        </a:lnSpc>
                        <a:spcAft>
                          <a:spcPts val="0"/>
                        </a:spcAft>
                      </a:pPr>
                      <a:r>
                        <a:rPr lang="ru-RU"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Предмет</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Количество </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участников по</a:t>
                      </a:r>
                      <a:r>
                        <a:rPr lang="ru-RU" sz="2000" b="1" baseline="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г. Улан-Удэ</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Количество участников МАОУ</a:t>
                      </a:r>
                      <a:r>
                        <a:rPr lang="ru-RU" sz="2000" b="1" baseline="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СОШ №7</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00286128"/>
                  </a:ext>
                </a:extLst>
              </a:tr>
              <a:tr h="459344">
                <a:tc>
                  <a:txBody>
                    <a:bodyPr/>
                    <a:lstStyle/>
                    <a:p>
                      <a:pPr>
                        <a:lnSpc>
                          <a:spcPct val="115000"/>
                        </a:lnSpc>
                        <a:spcAft>
                          <a:spcPts val="0"/>
                        </a:spcAft>
                      </a:pP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Обществознание</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2841</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smtClean="0">
                          <a:effectLst/>
                          <a:latin typeface="Calibri" panose="020F0502020204030204" pitchFamily="34" charset="0"/>
                          <a:ea typeface="Calibri" panose="020F0502020204030204" pitchFamily="34" charset="0"/>
                          <a:cs typeface="Times New Roman" panose="02020603050405020304" pitchFamily="18" charset="0"/>
                        </a:rPr>
                        <a:t>31</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 xmlns:a16="http://schemas.microsoft.com/office/drawing/2014/main" val="185757902"/>
                  </a:ext>
                </a:extLst>
              </a:tr>
              <a:tr h="447172">
                <a:tc>
                  <a:txBody>
                    <a:bodyPr/>
                    <a:lstStyle/>
                    <a:p>
                      <a:pPr>
                        <a:lnSpc>
                          <a:spcPct val="115000"/>
                        </a:lnSpc>
                        <a:spcAft>
                          <a:spcPts val="0"/>
                        </a:spcAft>
                      </a:pPr>
                      <a:r>
                        <a:rPr lang="ru-RU"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Информатика</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1529</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smtClean="0">
                          <a:effectLst/>
                          <a:latin typeface="Calibri" panose="020F0502020204030204" pitchFamily="34" charset="0"/>
                          <a:ea typeface="Calibri" panose="020F0502020204030204" pitchFamily="34" charset="0"/>
                          <a:cs typeface="Times New Roman" panose="02020603050405020304" pitchFamily="18" charset="0"/>
                        </a:rPr>
                        <a:t>33</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 xmlns:a16="http://schemas.microsoft.com/office/drawing/2014/main" val="2822890970"/>
                  </a:ext>
                </a:extLst>
              </a:tr>
              <a:tr h="447172">
                <a:tc>
                  <a:txBody>
                    <a:bodyPr/>
                    <a:lstStyle/>
                    <a:p>
                      <a:pPr>
                        <a:lnSpc>
                          <a:spcPct val="115000"/>
                        </a:lnSpc>
                        <a:spcAft>
                          <a:spcPts val="0"/>
                        </a:spcAft>
                      </a:pPr>
                      <a:r>
                        <a:rPr lang="ru-RU"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Биология</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1382</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smtClean="0">
                          <a:effectLst/>
                          <a:latin typeface="Calibri" panose="020F0502020204030204" pitchFamily="34" charset="0"/>
                          <a:ea typeface="Calibri" panose="020F0502020204030204" pitchFamily="34" charset="0"/>
                          <a:cs typeface="Times New Roman" panose="02020603050405020304" pitchFamily="18" charset="0"/>
                        </a:rPr>
                        <a:t>30</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 xmlns:a16="http://schemas.microsoft.com/office/drawing/2014/main" val="3041596627"/>
                  </a:ext>
                </a:extLst>
              </a:tr>
              <a:tr h="447172">
                <a:tc>
                  <a:txBody>
                    <a:bodyPr/>
                    <a:lstStyle/>
                    <a:p>
                      <a:pPr>
                        <a:lnSpc>
                          <a:spcPct val="115000"/>
                        </a:lnSpc>
                        <a:spcAft>
                          <a:spcPts val="0"/>
                        </a:spcAft>
                      </a:pPr>
                      <a:r>
                        <a:rPr lang="ru-RU"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География</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1092</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smtClean="0">
                          <a:effectLst/>
                          <a:latin typeface="Calibri" panose="020F0502020204030204" pitchFamily="34" charset="0"/>
                          <a:ea typeface="Calibri" panose="020F0502020204030204" pitchFamily="34" charset="0"/>
                          <a:cs typeface="Times New Roman" panose="02020603050405020304" pitchFamily="18" charset="0"/>
                        </a:rPr>
                        <a:t>30</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 xmlns:a16="http://schemas.microsoft.com/office/drawing/2014/main" val="2390476642"/>
                  </a:ext>
                </a:extLst>
              </a:tr>
              <a:tr h="447172">
                <a:tc>
                  <a:txBody>
                    <a:bodyPr/>
                    <a:lstStyle/>
                    <a:p>
                      <a:pPr>
                        <a:lnSpc>
                          <a:spcPct val="115000"/>
                        </a:lnSpc>
                        <a:spcAft>
                          <a:spcPts val="0"/>
                        </a:spcAft>
                      </a:pPr>
                      <a:r>
                        <a:rPr lang="ru-RU"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Физика</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780</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smtClean="0">
                          <a:effectLst/>
                          <a:latin typeface="Calibri" panose="020F0502020204030204" pitchFamily="34" charset="0"/>
                          <a:ea typeface="Calibri" panose="020F0502020204030204" pitchFamily="34" charset="0"/>
                          <a:cs typeface="Times New Roman" panose="02020603050405020304" pitchFamily="18" charset="0"/>
                        </a:rPr>
                        <a:t>5</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 xmlns:a16="http://schemas.microsoft.com/office/drawing/2014/main" val="877422845"/>
                  </a:ext>
                </a:extLst>
              </a:tr>
              <a:tr h="447172">
                <a:tc>
                  <a:txBody>
                    <a:bodyPr/>
                    <a:lstStyle/>
                    <a:p>
                      <a:pPr>
                        <a:lnSpc>
                          <a:spcPct val="115000"/>
                        </a:lnSpc>
                        <a:spcAft>
                          <a:spcPts val="0"/>
                        </a:spcAft>
                      </a:pPr>
                      <a:r>
                        <a:rPr lang="ru-RU"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Химия</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717</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smtClean="0">
                          <a:effectLst/>
                          <a:latin typeface="Calibri" panose="020F0502020204030204" pitchFamily="34" charset="0"/>
                          <a:ea typeface="Calibri" panose="020F0502020204030204" pitchFamily="34" charset="0"/>
                          <a:cs typeface="Times New Roman" panose="02020603050405020304" pitchFamily="18" charset="0"/>
                        </a:rPr>
                        <a:t>12</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 xmlns:a16="http://schemas.microsoft.com/office/drawing/2014/main" val="1470179141"/>
                  </a:ext>
                </a:extLst>
              </a:tr>
              <a:tr h="468974">
                <a:tc>
                  <a:txBody>
                    <a:bodyPr/>
                    <a:lstStyle/>
                    <a:p>
                      <a:pPr>
                        <a:lnSpc>
                          <a:spcPct val="115000"/>
                        </a:lnSpc>
                        <a:spcAft>
                          <a:spcPts val="0"/>
                        </a:spcAft>
                      </a:pPr>
                      <a:r>
                        <a:rPr lang="ru-RU"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Английский язык</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544</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smtClean="0">
                          <a:effectLst/>
                          <a:latin typeface="Calibri" panose="020F0502020204030204" pitchFamily="34" charset="0"/>
                          <a:ea typeface="Calibri" panose="020F0502020204030204" pitchFamily="34" charset="0"/>
                          <a:cs typeface="Times New Roman" panose="02020603050405020304" pitchFamily="18" charset="0"/>
                        </a:rPr>
                        <a:t>6</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 xmlns:a16="http://schemas.microsoft.com/office/drawing/2014/main" val="2448357228"/>
                  </a:ext>
                </a:extLst>
              </a:tr>
              <a:tr h="447172">
                <a:tc>
                  <a:txBody>
                    <a:bodyPr/>
                    <a:lstStyle/>
                    <a:p>
                      <a:pPr>
                        <a:lnSpc>
                          <a:spcPct val="115000"/>
                        </a:lnSpc>
                        <a:spcAft>
                          <a:spcPts val="0"/>
                        </a:spcAft>
                      </a:pPr>
                      <a:r>
                        <a:rPr lang="ru-RU"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История</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458</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smtClean="0">
                          <a:effectLst/>
                          <a:latin typeface="Calibri" panose="020F0502020204030204" pitchFamily="34" charset="0"/>
                          <a:ea typeface="Calibri" panose="020F0502020204030204" pitchFamily="34" charset="0"/>
                          <a:cs typeface="Times New Roman" panose="02020603050405020304" pitchFamily="18" charset="0"/>
                        </a:rPr>
                        <a:t>5</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 xmlns:a16="http://schemas.microsoft.com/office/drawing/2014/main" val="4078434198"/>
                  </a:ext>
                </a:extLst>
              </a:tr>
              <a:tr h="447172">
                <a:tc>
                  <a:txBody>
                    <a:bodyPr/>
                    <a:lstStyle/>
                    <a:p>
                      <a:pPr>
                        <a:lnSpc>
                          <a:spcPct val="115000"/>
                        </a:lnSpc>
                        <a:spcAft>
                          <a:spcPts val="0"/>
                        </a:spcAft>
                      </a:pPr>
                      <a:r>
                        <a:rPr lang="ru-RU"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Литература</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238</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400" dirty="0" smtClean="0">
                          <a:effectLst/>
                          <a:latin typeface="Calibri" panose="020F0502020204030204" pitchFamily="34" charset="0"/>
                          <a:ea typeface="Calibri" panose="020F0502020204030204" pitchFamily="34" charset="0"/>
                          <a:cs typeface="Times New Roman" panose="02020603050405020304" pitchFamily="18" charset="0"/>
                        </a:rPr>
                        <a:t>2</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 xmlns:a16="http://schemas.microsoft.com/office/drawing/2014/main" val="337347324"/>
                  </a:ext>
                </a:extLst>
              </a:tr>
            </a:tbl>
          </a:graphicData>
        </a:graphic>
      </p:graphicFrame>
    </p:spTree>
    <p:extLst>
      <p:ext uri="{BB962C8B-B14F-4D97-AF65-F5344CB8AC3E}">
        <p14:creationId xmlns="" xmlns:p14="http://schemas.microsoft.com/office/powerpoint/2010/main" val="1423820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37542" y="262645"/>
            <a:ext cx="6087884" cy="517065"/>
          </a:xfrm>
          <a:prstGeom prst="rect">
            <a:avLst/>
          </a:prstGeom>
        </p:spPr>
        <p:txBody>
          <a:bodyPr wrap="none">
            <a:spAutoFit/>
          </a:bodyPr>
          <a:lstStyle/>
          <a:p>
            <a:pPr algn="ctr">
              <a:lnSpc>
                <a:spcPct val="115000"/>
              </a:lnSpc>
              <a:spcAft>
                <a:spcPts val="0"/>
              </a:spcAft>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Сравнительный анализ  результатов ЕГЭ </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 xmlns:p14="http://schemas.microsoft.com/office/powerpoint/2010/main" val="3434670126"/>
              </p:ext>
            </p:extLst>
          </p:nvPr>
        </p:nvGraphicFramePr>
        <p:xfrm>
          <a:off x="232230" y="885369"/>
          <a:ext cx="10726502" cy="5642039"/>
        </p:xfrm>
        <a:graphic>
          <a:graphicData uri="http://schemas.openxmlformats.org/drawingml/2006/table">
            <a:tbl>
              <a:tblPr firstRow="1" firstCol="1" bandRow="1"/>
              <a:tblGrid>
                <a:gridCol w="3651025">
                  <a:extLst>
                    <a:ext uri="{9D8B030D-6E8A-4147-A177-3AD203B41FA5}">
                      <a16:colId xmlns="" xmlns:a16="http://schemas.microsoft.com/office/drawing/2014/main" val="3235954149"/>
                    </a:ext>
                  </a:extLst>
                </a:gridCol>
                <a:gridCol w="2054104">
                  <a:extLst>
                    <a:ext uri="{9D8B030D-6E8A-4147-A177-3AD203B41FA5}">
                      <a16:colId xmlns="" xmlns:a16="http://schemas.microsoft.com/office/drawing/2014/main" val="2188967985"/>
                    </a:ext>
                  </a:extLst>
                </a:gridCol>
                <a:gridCol w="1835170">
                  <a:extLst>
                    <a:ext uri="{9D8B030D-6E8A-4147-A177-3AD203B41FA5}">
                      <a16:colId xmlns="" xmlns:a16="http://schemas.microsoft.com/office/drawing/2014/main" val="1763652431"/>
                    </a:ext>
                  </a:extLst>
                </a:gridCol>
                <a:gridCol w="3186203">
                  <a:extLst>
                    <a:ext uri="{9D8B030D-6E8A-4147-A177-3AD203B41FA5}">
                      <a16:colId xmlns="" xmlns:a16="http://schemas.microsoft.com/office/drawing/2014/main" val="1764608307"/>
                    </a:ext>
                  </a:extLst>
                </a:gridCol>
              </a:tblGrid>
              <a:tr h="818903">
                <a:tc>
                  <a:txBody>
                    <a:bodyPr/>
                    <a:lstStyle/>
                    <a:p>
                      <a:pPr algn="ctr">
                        <a:lnSpc>
                          <a:spcPct val="115000"/>
                        </a:lnSpc>
                        <a:spcAft>
                          <a:spcPts val="0"/>
                        </a:spcAft>
                      </a:pPr>
                      <a:r>
                        <a:rPr lang="ru-RU"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Предметы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lnSpc>
                          <a:spcPct val="115000"/>
                        </a:lnSpc>
                        <a:spcAft>
                          <a:spcPts val="0"/>
                        </a:spcAft>
                      </a:pPr>
                      <a:r>
                        <a:rPr lang="ru-RU" sz="2000" dirty="0" smtClean="0">
                          <a:effectLst/>
                          <a:latin typeface="Calibri" panose="020F0502020204030204" pitchFamily="34" charset="0"/>
                          <a:ea typeface="Calibri" panose="020F0502020204030204" pitchFamily="34" charset="0"/>
                          <a:cs typeface="Times New Roman" panose="02020603050405020304" pitchFamily="18" charset="0"/>
                        </a:rPr>
                        <a:t>МАОУ СОШ №7</a:t>
                      </a:r>
                      <a:r>
                        <a:rPr lang="ru-RU" sz="2000" baseline="0" dirty="0" smtClean="0">
                          <a:effectLst/>
                          <a:latin typeface="Calibri" panose="020F0502020204030204" pitchFamily="34" charset="0"/>
                          <a:ea typeface="Calibri" panose="020F0502020204030204" pitchFamily="34" charset="0"/>
                          <a:cs typeface="Times New Roman" panose="02020603050405020304" pitchFamily="18" charset="0"/>
                        </a:rPr>
                        <a:t> 2018</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lnSpc>
                          <a:spcPct val="115000"/>
                        </a:lnSpc>
                        <a:spcAft>
                          <a:spcPts val="0"/>
                        </a:spcAft>
                      </a:pP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Улан-Удэ 2018</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lnSpc>
                          <a:spcPct val="115000"/>
                        </a:lnSpc>
                        <a:spcAft>
                          <a:spcPts val="0"/>
                        </a:spcAft>
                      </a:pPr>
                      <a:r>
                        <a:rPr lang="ru-RU"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РБ</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ru-RU"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 xmlns:a16="http://schemas.microsoft.com/office/drawing/2014/main" val="3459407933"/>
                  </a:ext>
                </a:extLst>
              </a:tr>
              <a:tr h="396046">
                <a:tc>
                  <a:txBody>
                    <a:bodyPr/>
                    <a:lstStyle/>
                    <a:p>
                      <a:pPr algn="l">
                        <a:lnSpc>
                          <a:spcPct val="115000"/>
                        </a:lnSpc>
                        <a:spcAft>
                          <a:spcPts val="0"/>
                        </a:spcAft>
                      </a:pP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математика (Б)</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u-RU" dirty="0" smtClean="0"/>
                        <a:t>4,5</a:t>
                      </a:r>
                      <a:endParaRPr lang="ru-RU" dirty="0"/>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4,31</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effectLst/>
                          <a:latin typeface="Times New Roman" panose="02020603050405020304" pitchFamily="18" charset="0"/>
                          <a:ea typeface="Times New Roman" panose="02020603050405020304" pitchFamily="18" charset="0"/>
                          <a:cs typeface="Times New Roman" panose="02020603050405020304" pitchFamily="18" charset="0"/>
                        </a:rPr>
                        <a:t>4,18</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149572066"/>
                  </a:ext>
                </a:extLst>
              </a:tr>
              <a:tr h="396046">
                <a:tc>
                  <a:txBody>
                    <a:bodyPr/>
                    <a:lstStyle/>
                    <a:p>
                      <a:pPr algn="l">
                        <a:lnSpc>
                          <a:spcPct val="115000"/>
                        </a:lnSpc>
                        <a:spcAft>
                          <a:spcPts val="0"/>
                        </a:spcAft>
                      </a:pP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Математика (П)</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u-RU" dirty="0" smtClean="0"/>
                        <a:t>58,5</a:t>
                      </a:r>
                      <a:endParaRPr lang="ru-RU" dirty="0"/>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dirty="0" smtClean="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45,77</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44,7</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841785422"/>
                  </a:ext>
                </a:extLst>
              </a:tr>
              <a:tr h="396046">
                <a:tc>
                  <a:txBody>
                    <a:bodyPr/>
                    <a:lstStyle/>
                    <a:p>
                      <a:pPr algn="l">
                        <a:lnSpc>
                          <a:spcPct val="115000"/>
                        </a:lnSpc>
                        <a:spcAft>
                          <a:spcPts val="0"/>
                        </a:spcAft>
                      </a:pP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Русский язык</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u-RU" dirty="0" smtClean="0"/>
                        <a:t>80,68</a:t>
                      </a:r>
                      <a:endParaRPr lang="ru-RU" dirty="0"/>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dirty="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70,17</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66,8</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172745544"/>
                  </a:ext>
                </a:extLst>
              </a:tr>
              <a:tr h="396046">
                <a:tc>
                  <a:txBody>
                    <a:bodyPr/>
                    <a:lstStyle/>
                    <a:p>
                      <a:pPr algn="l">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Литература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u-RU" dirty="0" smtClean="0"/>
                        <a:t>71</a:t>
                      </a:r>
                      <a:endParaRPr lang="ru-RU" dirty="0"/>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dirty="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58,43</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59,27</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656584475"/>
                  </a:ext>
                </a:extLst>
              </a:tr>
              <a:tr h="396046">
                <a:tc>
                  <a:txBody>
                    <a:bodyPr/>
                    <a:lstStyle/>
                    <a:p>
                      <a:pPr algn="l">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История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u-RU" dirty="0" smtClean="0"/>
                        <a:t>84</a:t>
                      </a:r>
                      <a:endParaRPr lang="ru-RU" dirty="0"/>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solidFill>
                            <a:srgbClr val="00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50</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48,09</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065886673"/>
                  </a:ext>
                </a:extLst>
              </a:tr>
              <a:tr h="391334">
                <a:tc>
                  <a:txBody>
                    <a:bodyPr/>
                    <a:lstStyle/>
                    <a:p>
                      <a:pPr algn="l">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Обществознание</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u-RU" dirty="0" smtClean="0"/>
                        <a:t>53</a:t>
                      </a:r>
                      <a:endParaRPr lang="ru-RU" dirty="0"/>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solidFill>
                            <a:srgbClr val="00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52,1</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50,37</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050270629"/>
                  </a:ext>
                </a:extLst>
              </a:tr>
              <a:tr h="396046">
                <a:tc>
                  <a:txBody>
                    <a:bodyPr/>
                    <a:lstStyle/>
                    <a:p>
                      <a:pPr algn="l">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Химия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u-RU" dirty="0" smtClean="0"/>
                        <a:t>65.4</a:t>
                      </a:r>
                      <a:endParaRPr lang="ru-RU" dirty="0"/>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solidFill>
                            <a:srgbClr val="00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48,55</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46,17</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414372307"/>
                  </a:ext>
                </a:extLst>
              </a:tr>
              <a:tr h="396046">
                <a:tc>
                  <a:txBody>
                    <a:bodyPr/>
                    <a:lstStyle/>
                    <a:p>
                      <a:pPr algn="l">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Физика</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u-RU" dirty="0" smtClean="0"/>
                        <a:t>57,3</a:t>
                      </a:r>
                      <a:endParaRPr lang="ru-RU" dirty="0"/>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solidFill>
                            <a:srgbClr val="00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49,6</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47,47</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54796047"/>
                  </a:ext>
                </a:extLst>
              </a:tr>
              <a:tr h="396046">
                <a:tc>
                  <a:txBody>
                    <a:bodyPr/>
                    <a:lstStyle/>
                    <a:p>
                      <a:pPr algn="l">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Биология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u-RU" dirty="0" smtClean="0"/>
                        <a:t>64</a:t>
                      </a:r>
                      <a:endParaRPr lang="ru-RU" dirty="0"/>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solidFill>
                            <a:srgbClr val="00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51,99</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48,78</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634848099"/>
                  </a:ext>
                </a:extLst>
              </a:tr>
              <a:tr h="396046">
                <a:tc>
                  <a:txBody>
                    <a:bodyPr/>
                    <a:lstStyle/>
                    <a:p>
                      <a:pPr algn="l">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География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u-RU" dirty="0" smtClean="0"/>
                        <a:t>64</a:t>
                      </a:r>
                      <a:endParaRPr lang="ru-RU" dirty="0"/>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dirty="0">
                          <a:solidFill>
                            <a:srgbClr val="00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56,92</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50,25</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743686233"/>
                  </a:ext>
                </a:extLst>
              </a:tr>
              <a:tr h="471342">
                <a:tc>
                  <a:txBody>
                    <a:bodyPr/>
                    <a:lstStyle/>
                    <a:p>
                      <a:pPr algn="l">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Английский язык</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u-RU" dirty="0" smtClean="0"/>
                        <a:t>54</a:t>
                      </a:r>
                      <a:endParaRPr lang="ru-RU" dirty="0"/>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dirty="0">
                          <a:solidFill>
                            <a:srgbClr val="00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63,97</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62,86</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312297909"/>
                  </a:ext>
                </a:extLst>
              </a:tr>
              <a:tr h="396046">
                <a:tc>
                  <a:txBody>
                    <a:bodyPr/>
                    <a:lstStyle/>
                    <a:p>
                      <a:pPr algn="l">
                        <a:lnSpc>
                          <a:spcPct val="115000"/>
                        </a:lnSpc>
                        <a:spcAft>
                          <a:spcPts val="0"/>
                        </a:spcAft>
                      </a:pP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Информатика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u-RU" dirty="0" smtClean="0"/>
                        <a:t>55</a:t>
                      </a:r>
                      <a:endParaRPr lang="ru-RU" dirty="0"/>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dirty="0">
                          <a:solidFill>
                            <a:srgbClr val="00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53,06</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52,69</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0271" marR="602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187046608"/>
                  </a:ext>
                </a:extLst>
              </a:tr>
            </a:tbl>
          </a:graphicData>
        </a:graphic>
      </p:graphicFrame>
    </p:spTree>
    <p:extLst>
      <p:ext uri="{BB962C8B-B14F-4D97-AF65-F5344CB8AC3E}">
        <p14:creationId xmlns="" xmlns:p14="http://schemas.microsoft.com/office/powerpoint/2010/main" val="3633618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37FFF7B-0BD0-4E3F-BABC-AEEA76279C9B}"/>
              </a:ext>
            </a:extLst>
          </p:cNvPr>
          <p:cNvSpPr>
            <a:spLocks noGrp="1"/>
          </p:cNvSpPr>
          <p:nvPr>
            <p:ph type="title"/>
          </p:nvPr>
        </p:nvSpPr>
        <p:spPr>
          <a:xfrm>
            <a:off x="677334" y="609600"/>
            <a:ext cx="8596668" cy="828583"/>
          </a:xfrm>
        </p:spPr>
        <p:txBody>
          <a:bodyPr/>
          <a:lstStyle/>
          <a:p>
            <a:pPr algn="ctr"/>
            <a:r>
              <a:rPr lang="ru-RU" dirty="0">
                <a:solidFill>
                  <a:schemeClr val="tx1"/>
                </a:solidFill>
              </a:rPr>
              <a:t>Диапазоны </a:t>
            </a:r>
            <a:r>
              <a:rPr lang="ru-RU" dirty="0" smtClean="0">
                <a:solidFill>
                  <a:schemeClr val="tx1"/>
                </a:solidFill>
              </a:rPr>
              <a:t>баллов </a:t>
            </a:r>
            <a:endParaRPr lang="ru-RU" dirty="0">
              <a:solidFill>
                <a:schemeClr val="tx1"/>
              </a:solidFill>
            </a:endParaRPr>
          </a:p>
        </p:txBody>
      </p:sp>
      <p:graphicFrame>
        <p:nvGraphicFramePr>
          <p:cNvPr id="3" name="Объект 2">
            <a:extLst>
              <a:ext uri="{FF2B5EF4-FFF2-40B4-BE49-F238E27FC236}">
                <a16:creationId xmlns="" xmlns:a16="http://schemas.microsoft.com/office/drawing/2014/main" id="{44AE4F0A-D4D2-49F6-A321-5022A26E67B8}"/>
              </a:ext>
            </a:extLst>
          </p:cNvPr>
          <p:cNvGraphicFramePr>
            <a:graphicFrameLocks noChangeAspect="1"/>
          </p:cNvGraphicFramePr>
          <p:nvPr>
            <p:extLst>
              <p:ext uri="{D42A27DB-BD31-4B8C-83A1-F6EECF244321}">
                <p14:modId xmlns="" xmlns:p14="http://schemas.microsoft.com/office/powerpoint/2010/main" val="582699332"/>
              </p:ext>
            </p:extLst>
          </p:nvPr>
        </p:nvGraphicFramePr>
        <p:xfrm>
          <a:off x="1528763" y="1493838"/>
          <a:ext cx="8472487" cy="4283075"/>
        </p:xfrm>
        <a:graphic>
          <a:graphicData uri="http://schemas.openxmlformats.org/presentationml/2006/ole">
            <p:oleObj spid="_x0000_s1026" name="Лист" r:id="rId3" imgW="7534320" imgH="3181437" progId="Excel.Sheet.12">
              <p:embed/>
            </p:oleObj>
          </a:graphicData>
        </a:graphic>
      </p:graphicFrame>
    </p:spTree>
    <p:extLst>
      <p:ext uri="{BB962C8B-B14F-4D97-AF65-F5344CB8AC3E}">
        <p14:creationId xmlns="" xmlns:p14="http://schemas.microsoft.com/office/powerpoint/2010/main" val="1569307296"/>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1231</TotalTime>
  <Words>603</Words>
  <Application>Microsoft Office PowerPoint</Application>
  <PresentationFormat>Произвольный</PresentationFormat>
  <Paragraphs>180</Paragraphs>
  <Slides>11</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11</vt:i4>
      </vt:variant>
    </vt:vector>
  </HeadingPairs>
  <TitlesOfParts>
    <vt:vector size="13" baseType="lpstr">
      <vt:lpstr>Аспект</vt:lpstr>
      <vt:lpstr>Лист</vt:lpstr>
      <vt:lpstr>ПЕДСОВЕТ  «Качество образования и возможности его повышения в условиях реализации инновационной общеобразовательной  программы технологического профиля» </vt:lpstr>
      <vt:lpstr>Программа:</vt:lpstr>
      <vt:lpstr>1. Качество образования в МАОУ СОШ №7 г. Улан-Удэ в разрезе внешнего тестирования. </vt:lpstr>
      <vt:lpstr>ВПР «Русский язык» 5 класс</vt:lpstr>
      <vt:lpstr>ВПР «Математика» 5 класс</vt:lpstr>
      <vt:lpstr>Слайд 6</vt:lpstr>
      <vt:lpstr>Слайд 7</vt:lpstr>
      <vt:lpstr>Слайд 8</vt:lpstr>
      <vt:lpstr>Диапазоны баллов </vt:lpstr>
      <vt:lpstr>Слайд 10</vt:lpstr>
      <vt:lpstr>Слайд 11</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Итоги ГИА 2018 г. </dc:title>
  <dc:creator>Admin</dc:creator>
  <cp:lastModifiedBy>20-пк-7</cp:lastModifiedBy>
  <cp:revision>123</cp:revision>
  <dcterms:created xsi:type="dcterms:W3CDTF">2018-09-26T03:15:06Z</dcterms:created>
  <dcterms:modified xsi:type="dcterms:W3CDTF">2018-11-12T08:58:11Z</dcterms:modified>
</cp:coreProperties>
</file>