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1"/>
  </p:sldMasterIdLst>
  <p:sldIdLst>
    <p:sldId id="259" r:id="rId2"/>
    <p:sldId id="277" r:id="rId3"/>
    <p:sldId id="279" r:id="rId4"/>
    <p:sldId id="280" r:id="rId5"/>
    <p:sldId id="281" r:id="rId6"/>
    <p:sldId id="257" r:id="rId7"/>
    <p:sldId id="263" r:id="rId8"/>
    <p:sldId id="269" r:id="rId9"/>
    <p:sldId id="276" r:id="rId10"/>
    <p:sldId id="273" r:id="rId11"/>
    <p:sldId id="278" r:id="rId12"/>
  </p:sldIdLst>
  <p:sldSz cx="12192000" cy="6858000"/>
  <p:notesSz cx="6669088"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8"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074F51E3-009C-478D-8BC6-C9936699C41A}" type="datetimeFigureOut">
              <a:rPr lang="ru-RU" smtClean="0"/>
              <a:pPr/>
              <a:t>12.11.2018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5CAED0A-7568-4653-A956-B755F2748055}" type="slidenum">
              <a:rPr lang="ru-RU" smtClean="0"/>
              <a:pPr/>
              <a:t>‹#›</a:t>
            </a:fld>
            <a:endParaRPr lang="ru-RU"/>
          </a:p>
        </p:txBody>
      </p:sp>
    </p:spTree>
    <p:extLst>
      <p:ext uri="{BB962C8B-B14F-4D97-AF65-F5344CB8AC3E}">
        <p14:creationId xmlns="" xmlns:p14="http://schemas.microsoft.com/office/powerpoint/2010/main" val="32614842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74F51E3-009C-478D-8BC6-C9936699C41A}" type="datetimeFigureOut">
              <a:rPr lang="ru-RU" smtClean="0"/>
              <a:pPr/>
              <a:t>12.11.2018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5CAED0A-7568-4653-A956-B755F2748055}" type="slidenum">
              <a:rPr lang="ru-RU" smtClean="0"/>
              <a:pPr/>
              <a:t>‹#›</a:t>
            </a:fld>
            <a:endParaRPr lang="ru-RU"/>
          </a:p>
        </p:txBody>
      </p:sp>
    </p:spTree>
    <p:extLst>
      <p:ext uri="{BB962C8B-B14F-4D97-AF65-F5344CB8AC3E}">
        <p14:creationId xmlns="" xmlns:p14="http://schemas.microsoft.com/office/powerpoint/2010/main" val="211614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74F51E3-009C-478D-8BC6-C9936699C41A}" type="datetimeFigureOut">
              <a:rPr lang="ru-RU" smtClean="0"/>
              <a:pPr/>
              <a:t>12.11.2018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5CAED0A-7568-4653-A956-B755F2748055}" type="slidenum">
              <a:rPr lang="ru-RU" smtClean="0"/>
              <a:pPr/>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 xmlns:p14="http://schemas.microsoft.com/office/powerpoint/2010/main" val="11060879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74F51E3-009C-478D-8BC6-C9936699C41A}" type="datetimeFigureOut">
              <a:rPr lang="ru-RU" smtClean="0"/>
              <a:pPr/>
              <a:t>12.11.2018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5CAED0A-7568-4653-A956-B755F2748055}" type="slidenum">
              <a:rPr lang="ru-RU" smtClean="0"/>
              <a:pPr/>
              <a:t>‹#›</a:t>
            </a:fld>
            <a:endParaRPr lang="ru-RU"/>
          </a:p>
        </p:txBody>
      </p:sp>
    </p:spTree>
    <p:extLst>
      <p:ext uri="{BB962C8B-B14F-4D97-AF65-F5344CB8AC3E}">
        <p14:creationId xmlns="" xmlns:p14="http://schemas.microsoft.com/office/powerpoint/2010/main" val="32931209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74F51E3-009C-478D-8BC6-C9936699C41A}" type="datetimeFigureOut">
              <a:rPr lang="ru-RU" smtClean="0"/>
              <a:pPr/>
              <a:t>12.11.2018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5CAED0A-7568-4653-A956-B755F2748055}" type="slidenum">
              <a:rPr lang="ru-RU" smtClean="0"/>
              <a:pPr/>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 xmlns:p14="http://schemas.microsoft.com/office/powerpoint/2010/main" val="31823346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74F51E3-009C-478D-8BC6-C9936699C41A}" type="datetimeFigureOut">
              <a:rPr lang="ru-RU" smtClean="0"/>
              <a:pPr/>
              <a:t>12.11.2018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5CAED0A-7568-4653-A956-B755F2748055}" type="slidenum">
              <a:rPr lang="ru-RU" smtClean="0"/>
              <a:pPr/>
              <a:t>‹#›</a:t>
            </a:fld>
            <a:endParaRPr lang="ru-RU"/>
          </a:p>
        </p:txBody>
      </p:sp>
    </p:spTree>
    <p:extLst>
      <p:ext uri="{BB962C8B-B14F-4D97-AF65-F5344CB8AC3E}">
        <p14:creationId xmlns="" xmlns:p14="http://schemas.microsoft.com/office/powerpoint/2010/main" val="15389349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074F51E3-009C-478D-8BC6-C9936699C41A}" type="datetimeFigureOut">
              <a:rPr lang="ru-RU" smtClean="0"/>
              <a:pPr/>
              <a:t>12.11.2018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5CAED0A-7568-4653-A956-B755F2748055}" type="slidenum">
              <a:rPr lang="ru-RU" smtClean="0"/>
              <a:pPr/>
              <a:t>‹#›</a:t>
            </a:fld>
            <a:endParaRPr lang="ru-RU"/>
          </a:p>
        </p:txBody>
      </p:sp>
    </p:spTree>
    <p:extLst>
      <p:ext uri="{BB962C8B-B14F-4D97-AF65-F5344CB8AC3E}">
        <p14:creationId xmlns="" xmlns:p14="http://schemas.microsoft.com/office/powerpoint/2010/main" val="41695499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074F51E3-009C-478D-8BC6-C9936699C41A}" type="datetimeFigureOut">
              <a:rPr lang="ru-RU" smtClean="0"/>
              <a:pPr/>
              <a:t>12.11.2018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5CAED0A-7568-4653-A956-B755F2748055}" type="slidenum">
              <a:rPr lang="ru-RU" smtClean="0"/>
              <a:pPr/>
              <a:t>‹#›</a:t>
            </a:fld>
            <a:endParaRPr lang="ru-RU"/>
          </a:p>
        </p:txBody>
      </p:sp>
    </p:spTree>
    <p:extLst>
      <p:ext uri="{BB962C8B-B14F-4D97-AF65-F5344CB8AC3E}">
        <p14:creationId xmlns="" xmlns:p14="http://schemas.microsoft.com/office/powerpoint/2010/main" val="3056651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074F51E3-009C-478D-8BC6-C9936699C41A}" type="datetimeFigureOut">
              <a:rPr lang="ru-RU" smtClean="0"/>
              <a:pPr/>
              <a:t>12.11.2018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5CAED0A-7568-4653-A956-B755F2748055}" type="slidenum">
              <a:rPr lang="ru-RU" smtClean="0"/>
              <a:pPr/>
              <a:t>‹#›</a:t>
            </a:fld>
            <a:endParaRPr lang="ru-RU"/>
          </a:p>
        </p:txBody>
      </p:sp>
    </p:spTree>
    <p:extLst>
      <p:ext uri="{BB962C8B-B14F-4D97-AF65-F5344CB8AC3E}">
        <p14:creationId xmlns="" xmlns:p14="http://schemas.microsoft.com/office/powerpoint/2010/main" val="41097273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74F51E3-009C-478D-8BC6-C9936699C41A}" type="datetimeFigureOut">
              <a:rPr lang="ru-RU" smtClean="0"/>
              <a:pPr/>
              <a:t>12.11.2018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5CAED0A-7568-4653-A956-B755F2748055}" type="slidenum">
              <a:rPr lang="ru-RU" smtClean="0"/>
              <a:pPr/>
              <a:t>‹#›</a:t>
            </a:fld>
            <a:endParaRPr lang="ru-RU"/>
          </a:p>
        </p:txBody>
      </p:sp>
    </p:spTree>
    <p:extLst>
      <p:ext uri="{BB962C8B-B14F-4D97-AF65-F5344CB8AC3E}">
        <p14:creationId xmlns="" xmlns:p14="http://schemas.microsoft.com/office/powerpoint/2010/main" val="42249614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074F51E3-009C-478D-8BC6-C9936699C41A}" type="datetimeFigureOut">
              <a:rPr lang="ru-RU" smtClean="0"/>
              <a:pPr/>
              <a:t>12.11.2018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5CAED0A-7568-4653-A956-B755F2748055}" type="slidenum">
              <a:rPr lang="ru-RU" smtClean="0"/>
              <a:pPr/>
              <a:t>‹#›</a:t>
            </a:fld>
            <a:endParaRPr lang="ru-RU"/>
          </a:p>
        </p:txBody>
      </p:sp>
    </p:spTree>
    <p:extLst>
      <p:ext uri="{BB962C8B-B14F-4D97-AF65-F5344CB8AC3E}">
        <p14:creationId xmlns="" xmlns:p14="http://schemas.microsoft.com/office/powerpoint/2010/main" val="16908610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074F51E3-009C-478D-8BC6-C9936699C41A}" type="datetimeFigureOut">
              <a:rPr lang="ru-RU" smtClean="0"/>
              <a:pPr/>
              <a:t>12.11.2018</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A5CAED0A-7568-4653-A956-B755F2748055}" type="slidenum">
              <a:rPr lang="ru-RU" smtClean="0"/>
              <a:pPr/>
              <a:t>‹#›</a:t>
            </a:fld>
            <a:endParaRPr lang="ru-RU"/>
          </a:p>
        </p:txBody>
      </p:sp>
    </p:spTree>
    <p:extLst>
      <p:ext uri="{BB962C8B-B14F-4D97-AF65-F5344CB8AC3E}">
        <p14:creationId xmlns="" xmlns:p14="http://schemas.microsoft.com/office/powerpoint/2010/main" val="288047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074F51E3-009C-478D-8BC6-C9936699C41A}" type="datetimeFigureOut">
              <a:rPr lang="ru-RU" smtClean="0"/>
              <a:pPr/>
              <a:t>12.11.2018</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A5CAED0A-7568-4653-A956-B755F2748055}" type="slidenum">
              <a:rPr lang="ru-RU" smtClean="0"/>
              <a:pPr/>
              <a:t>‹#›</a:t>
            </a:fld>
            <a:endParaRPr lang="ru-RU"/>
          </a:p>
        </p:txBody>
      </p:sp>
    </p:spTree>
    <p:extLst>
      <p:ext uri="{BB962C8B-B14F-4D97-AF65-F5344CB8AC3E}">
        <p14:creationId xmlns="" xmlns:p14="http://schemas.microsoft.com/office/powerpoint/2010/main" val="4583206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4F51E3-009C-478D-8BC6-C9936699C41A}" type="datetimeFigureOut">
              <a:rPr lang="ru-RU" smtClean="0"/>
              <a:pPr/>
              <a:t>12.11.2018</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A5CAED0A-7568-4653-A956-B755F2748055}" type="slidenum">
              <a:rPr lang="ru-RU" smtClean="0"/>
              <a:pPr/>
              <a:t>‹#›</a:t>
            </a:fld>
            <a:endParaRPr lang="ru-RU"/>
          </a:p>
        </p:txBody>
      </p:sp>
    </p:spTree>
    <p:extLst>
      <p:ext uri="{BB962C8B-B14F-4D97-AF65-F5344CB8AC3E}">
        <p14:creationId xmlns="" xmlns:p14="http://schemas.microsoft.com/office/powerpoint/2010/main" val="2485617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074F51E3-009C-478D-8BC6-C9936699C41A}" type="datetimeFigureOut">
              <a:rPr lang="ru-RU" smtClean="0"/>
              <a:pPr/>
              <a:t>12.11.2018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5CAED0A-7568-4653-A956-B755F2748055}" type="slidenum">
              <a:rPr lang="ru-RU" smtClean="0"/>
              <a:pPr/>
              <a:t>‹#›</a:t>
            </a:fld>
            <a:endParaRPr lang="ru-RU"/>
          </a:p>
        </p:txBody>
      </p:sp>
    </p:spTree>
    <p:extLst>
      <p:ext uri="{BB962C8B-B14F-4D97-AF65-F5344CB8AC3E}">
        <p14:creationId xmlns="" xmlns:p14="http://schemas.microsoft.com/office/powerpoint/2010/main" val="2292618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074F51E3-009C-478D-8BC6-C9936699C41A}" type="datetimeFigureOut">
              <a:rPr lang="ru-RU" smtClean="0"/>
              <a:pPr/>
              <a:t>12.11.2018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5CAED0A-7568-4653-A956-B755F2748055}" type="slidenum">
              <a:rPr lang="ru-RU" smtClean="0"/>
              <a:pPr/>
              <a:t>‹#›</a:t>
            </a:fld>
            <a:endParaRPr lang="ru-RU"/>
          </a:p>
        </p:txBody>
      </p:sp>
    </p:spTree>
    <p:extLst>
      <p:ext uri="{BB962C8B-B14F-4D97-AF65-F5344CB8AC3E}">
        <p14:creationId xmlns="" xmlns:p14="http://schemas.microsoft.com/office/powerpoint/2010/main" val="17578009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83000">
              <a:schemeClr val="bg2"/>
            </a:gs>
            <a:gs pos="92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74F51E3-009C-478D-8BC6-C9936699C41A}" type="datetimeFigureOut">
              <a:rPr lang="ru-RU" smtClean="0"/>
              <a:pPr/>
              <a:t>12.11.2018</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5CAED0A-7568-4653-A956-B755F2748055}" type="slidenum">
              <a:rPr lang="ru-RU" smtClean="0"/>
              <a:pPr/>
              <a:t>‹#›</a:t>
            </a:fld>
            <a:endParaRPr lang="ru-RU"/>
          </a:p>
        </p:txBody>
      </p:sp>
    </p:spTree>
    <p:extLst>
      <p:ext uri="{BB962C8B-B14F-4D97-AF65-F5344CB8AC3E}">
        <p14:creationId xmlns="" xmlns:p14="http://schemas.microsoft.com/office/powerpoint/2010/main" val="3819388253"/>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 id="2147483720" r:id="rId14"/>
    <p:sldLayoutId id="2147483721" r:id="rId15"/>
    <p:sldLayoutId id="214748372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package" Target="../embeddings/_____Microsoft_Office_Excel1.xlsx"/><Relationship Id="rId2" Type="http://schemas.openxmlformats.org/officeDocument/2006/relationships/slideLayout" Target="../slideLayouts/slideLayout6.xml"/><Relationship Id="rId1" Type="http://schemas.openxmlformats.org/officeDocument/2006/relationships/vmlDrawing" Target="../drawings/vmlDrawing1.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07067" y="2404533"/>
            <a:ext cx="7766936" cy="3363221"/>
          </a:xfrm>
        </p:spPr>
        <p:txBody>
          <a:bodyPr/>
          <a:lstStyle/>
          <a:p>
            <a:pPr algn="ctr"/>
            <a:r>
              <a:rPr lang="ru-RU" sz="4800" b="1" dirty="0" smtClean="0">
                <a:solidFill>
                  <a:schemeClr val="tx1"/>
                </a:solidFill>
              </a:rPr>
              <a:t>ПЕДСОВЕТ</a:t>
            </a:r>
            <a:r>
              <a:rPr lang="ru-RU" sz="3200" b="1" dirty="0" smtClean="0">
                <a:solidFill>
                  <a:schemeClr val="tx1"/>
                </a:solidFill>
              </a:rPr>
              <a:t/>
            </a:r>
            <a:br>
              <a:rPr lang="ru-RU" sz="3200" b="1" dirty="0" smtClean="0">
                <a:solidFill>
                  <a:schemeClr val="tx1"/>
                </a:solidFill>
              </a:rPr>
            </a:br>
            <a:r>
              <a:rPr lang="ru-RU" sz="3200" b="1" dirty="0" smtClean="0">
                <a:solidFill>
                  <a:schemeClr val="tx1"/>
                </a:solidFill>
              </a:rPr>
              <a:t/>
            </a:r>
            <a:br>
              <a:rPr lang="ru-RU" sz="3200" b="1" dirty="0" smtClean="0">
                <a:solidFill>
                  <a:schemeClr val="tx1"/>
                </a:solidFill>
              </a:rPr>
            </a:br>
            <a:r>
              <a:rPr lang="ru-RU" sz="3200" b="1" dirty="0" smtClean="0">
                <a:solidFill>
                  <a:schemeClr val="tx1"/>
                </a:solidFill>
              </a:rPr>
              <a:t>«Качество образования и возможности его повышения в условиях реализации инновационной общеобразовательной  программы технологического профиля»</a:t>
            </a:r>
            <a:r>
              <a:rPr lang="ru-RU" b="1" dirty="0" smtClean="0">
                <a:solidFill>
                  <a:schemeClr val="tx1"/>
                </a:solidFill>
              </a:rPr>
              <a:t/>
            </a:r>
            <a:br>
              <a:rPr lang="ru-RU" b="1" dirty="0" smtClean="0">
                <a:solidFill>
                  <a:schemeClr val="tx1"/>
                </a:solidFill>
              </a:rPr>
            </a:br>
            <a:endParaRPr lang="ru-RU" dirty="0">
              <a:solidFill>
                <a:schemeClr val="tx1"/>
              </a:solidFill>
            </a:endParaRPr>
          </a:p>
        </p:txBody>
      </p:sp>
      <p:sp>
        <p:nvSpPr>
          <p:cNvPr id="3" name="Подзаголовок 2"/>
          <p:cNvSpPr>
            <a:spLocks noGrp="1"/>
          </p:cNvSpPr>
          <p:nvPr>
            <p:ph type="subTitle" idx="1"/>
          </p:nvPr>
        </p:nvSpPr>
        <p:spPr>
          <a:xfrm>
            <a:off x="1507067" y="5528603"/>
            <a:ext cx="10053562" cy="1133454"/>
          </a:xfrm>
        </p:spPr>
        <p:txBody>
          <a:bodyPr>
            <a:normAutofit fontScale="85000" lnSpcReduction="20000"/>
          </a:bodyPr>
          <a:lstStyle/>
          <a:p>
            <a:endParaRPr lang="ru-RU" sz="4400" dirty="0" smtClean="0">
              <a:solidFill>
                <a:schemeClr val="tx1"/>
              </a:solidFill>
              <a:latin typeface="Times New Roman" panose="02020603050405020304" pitchFamily="18" charset="0"/>
              <a:cs typeface="Times New Roman" panose="02020603050405020304" pitchFamily="18" charset="0"/>
            </a:endParaRPr>
          </a:p>
          <a:p>
            <a:r>
              <a:rPr lang="ru-RU" sz="4400" dirty="0" smtClean="0">
                <a:solidFill>
                  <a:schemeClr val="tx1"/>
                </a:solidFill>
                <a:latin typeface="Times New Roman" panose="02020603050405020304" pitchFamily="18" charset="0"/>
                <a:cs typeface="Times New Roman" panose="02020603050405020304" pitchFamily="18" charset="0"/>
              </a:rPr>
              <a:t>01.11.2018г</a:t>
            </a:r>
            <a:r>
              <a:rPr lang="ru-RU" sz="4400" dirty="0">
                <a:solidFill>
                  <a:schemeClr val="tx1"/>
                </a:solidFill>
                <a:latin typeface="Times New Roman" panose="02020603050405020304" pitchFamily="18" charset="0"/>
                <a:cs typeface="Times New Roman" panose="02020603050405020304" pitchFamily="18" charset="0"/>
              </a:rPr>
              <a:t>. </a:t>
            </a:r>
          </a:p>
        </p:txBody>
      </p:sp>
    </p:spTree>
    <p:extLst>
      <p:ext uri="{BB962C8B-B14F-4D97-AF65-F5344CB8AC3E}">
        <p14:creationId xmlns="" xmlns:p14="http://schemas.microsoft.com/office/powerpoint/2010/main" val="41104905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48343" y="1456957"/>
            <a:ext cx="11205028" cy="4524315"/>
          </a:xfrm>
          <a:prstGeom prst="rect">
            <a:avLst/>
          </a:prstGeom>
        </p:spPr>
        <p:txBody>
          <a:bodyPr wrap="square">
            <a:spAutoFit/>
          </a:bodyPr>
          <a:lstStyle/>
          <a:p>
            <a:pPr algn="just"/>
            <a:r>
              <a:rPr lang="ru-RU" sz="3200" dirty="0">
                <a:latin typeface="Times New Roman" panose="02020603050405020304" pitchFamily="18" charset="0"/>
                <a:ea typeface="Calibri" panose="020F0502020204030204" pitchFamily="34" charset="0"/>
              </a:rPr>
              <a:t>        Проблема повышения качества знаний остается не просто актуальной, а является самой насущной в современных условиях обновления образования. </a:t>
            </a:r>
          </a:p>
          <a:p>
            <a:pPr algn="just"/>
            <a:r>
              <a:rPr lang="ru-RU" sz="3200" dirty="0">
                <a:latin typeface="Times New Roman" panose="02020603050405020304" pitchFamily="18" charset="0"/>
                <a:ea typeface="Calibri" panose="020F0502020204030204" pitchFamily="34" charset="0"/>
              </a:rPr>
              <a:t>       В связи с этим во всех общеобразовательных организациях необходимо провести детальный анализ причин перечисленных результатов в части оценки качества образования, определить, запланировать и реализовать наиболее эффективные мероприятия, направленные на улучшение этих результатов.</a:t>
            </a:r>
            <a:endParaRPr lang="ru-RU" sz="3200" dirty="0"/>
          </a:p>
        </p:txBody>
      </p:sp>
    </p:spTree>
    <p:extLst>
      <p:ext uri="{BB962C8B-B14F-4D97-AF65-F5344CB8AC3E}">
        <p14:creationId xmlns="" xmlns:p14="http://schemas.microsoft.com/office/powerpoint/2010/main" val="14953170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txBox="1">
            <a:spLocks/>
          </p:cNvSpPr>
          <p:nvPr/>
        </p:nvSpPr>
        <p:spPr>
          <a:xfrm>
            <a:off x="1507067" y="872197"/>
            <a:ext cx="9620478" cy="4895557"/>
          </a:xfrm>
          <a:prstGeom prst="rect">
            <a:avLst/>
          </a:prstGeom>
        </p:spPr>
        <p:txBody>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ru-RU" sz="3600" b="1" i="0" u="none" strike="noStrike" kern="1200" cap="none" spc="0" normalizeH="0" baseline="0" noProof="0" dirty="0" smtClean="0">
                <a:ln>
                  <a:noFill/>
                </a:ln>
                <a:solidFill>
                  <a:schemeClr val="tx1"/>
                </a:solidFill>
                <a:effectLst/>
                <a:uLnTx/>
                <a:uFillTx/>
                <a:latin typeface="+mj-lt"/>
                <a:ea typeface="+mj-ea"/>
                <a:cs typeface="+mj-cs"/>
              </a:rPr>
              <a:t/>
            </a:r>
            <a:br>
              <a:rPr kumimoji="0" lang="ru-RU" sz="3600" b="1" i="0" u="none" strike="noStrike" kern="1200" cap="none" spc="0" normalizeH="0" baseline="0" noProof="0" dirty="0" smtClean="0">
                <a:ln>
                  <a:noFill/>
                </a:ln>
                <a:solidFill>
                  <a:schemeClr val="tx1"/>
                </a:solidFill>
                <a:effectLst/>
                <a:uLnTx/>
                <a:uFillTx/>
                <a:latin typeface="+mj-lt"/>
                <a:ea typeface="+mj-ea"/>
                <a:cs typeface="+mj-cs"/>
              </a:rPr>
            </a:br>
            <a:endParaRPr kumimoji="0" lang="ru-RU" sz="36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Заголовок 1"/>
          <p:cNvSpPr txBox="1">
            <a:spLocks/>
          </p:cNvSpPr>
          <p:nvPr/>
        </p:nvSpPr>
        <p:spPr>
          <a:xfrm>
            <a:off x="675250" y="450166"/>
            <a:ext cx="10410092" cy="5838091"/>
          </a:xfrm>
          <a:prstGeom prst="rect">
            <a:avLst/>
          </a:prstGeom>
        </p:spPr>
        <p:txBody>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ru-RU" sz="3600" b="0" i="0" u="none" strike="noStrike" kern="1200" cap="none" spc="0" normalizeH="0" baseline="0" noProof="0" dirty="0" smtClean="0">
                <a:ln>
                  <a:noFill/>
                </a:ln>
                <a:solidFill>
                  <a:schemeClr val="tx1"/>
                </a:solidFill>
                <a:effectLst/>
                <a:uLnTx/>
                <a:uFillTx/>
                <a:latin typeface="+mj-lt"/>
                <a:ea typeface="+mj-ea"/>
                <a:cs typeface="+mj-cs"/>
              </a:rPr>
              <a:t>Проект</a:t>
            </a:r>
            <a:r>
              <a:rPr kumimoji="0" lang="ru-RU" sz="3600" b="0" i="0" u="none" strike="noStrike" kern="1200" cap="none" spc="0" normalizeH="0" noProof="0" dirty="0" smtClean="0">
                <a:ln>
                  <a:noFill/>
                </a:ln>
                <a:solidFill>
                  <a:schemeClr val="tx1"/>
                </a:solidFill>
                <a:effectLst/>
                <a:uLnTx/>
                <a:uFillTx/>
                <a:latin typeface="+mj-lt"/>
                <a:ea typeface="+mj-ea"/>
                <a:cs typeface="+mj-cs"/>
              </a:rPr>
              <a:t> решения:</a:t>
            </a:r>
          </a:p>
          <a:p>
            <a:pPr marL="0" marR="0" lvl="0" indent="0" algn="ctr" defTabSz="457200" rtl="0" eaLnBrk="1" fontAlgn="auto" latinLnBrk="0" hangingPunct="1">
              <a:lnSpc>
                <a:spcPct val="100000"/>
              </a:lnSpc>
              <a:spcBef>
                <a:spcPct val="0"/>
              </a:spcBef>
              <a:spcAft>
                <a:spcPts val="0"/>
              </a:spcAft>
              <a:buClrTx/>
              <a:buSzTx/>
              <a:buFontTx/>
              <a:buNone/>
              <a:tabLst/>
              <a:defRPr/>
            </a:pPr>
            <a:endParaRPr kumimoji="0" lang="ru-RU" sz="3600" b="0" i="0" u="none" strike="noStrike" kern="1200" cap="none" spc="0" normalizeH="0" noProof="0" dirty="0" smtClean="0">
              <a:ln>
                <a:noFill/>
              </a:ln>
              <a:solidFill>
                <a:schemeClr val="tx1"/>
              </a:solidFill>
              <a:effectLst/>
              <a:uLnTx/>
              <a:uFillTx/>
              <a:latin typeface="+mj-lt"/>
              <a:ea typeface="+mj-ea"/>
              <a:cs typeface="+mj-cs"/>
            </a:endParaRPr>
          </a:p>
          <a:p>
            <a:pPr lvl="0" defTabSz="457200">
              <a:spcBef>
                <a:spcPct val="0"/>
              </a:spcBef>
            </a:pPr>
            <a:r>
              <a:rPr lang="ru-RU" sz="2000" dirty="0" smtClean="0"/>
              <a:t>   </a:t>
            </a:r>
            <a:r>
              <a:rPr lang="ru-RU" sz="2000" dirty="0" smtClean="0">
                <a:latin typeface="Times New Roman" pitchFamily="18" charset="0"/>
                <a:cs typeface="Times New Roman" pitchFamily="18" charset="0"/>
              </a:rPr>
              <a:t>1. Считать качество образования в МАОУ «СОШ №7» по результатам внешнего  </a:t>
            </a:r>
          </a:p>
          <a:p>
            <a:pPr lvl="0" defTabSz="457200">
              <a:spcBef>
                <a:spcPct val="0"/>
              </a:spcBef>
            </a:pPr>
            <a:r>
              <a:rPr lang="ru-RU" sz="2000" dirty="0" smtClean="0">
                <a:latin typeface="Times New Roman" pitchFamily="18" charset="0"/>
                <a:cs typeface="Times New Roman" pitchFamily="18" charset="0"/>
              </a:rPr>
              <a:t>       тестирования (ВПР, ОГЭ, ЕГЭ) удовлетворительным;</a:t>
            </a:r>
          </a:p>
          <a:p>
            <a:pPr marL="0" marR="0" lvl="0" indent="0" defTabSz="457200" rtl="0" eaLnBrk="1" fontAlgn="auto" latinLnBrk="0" hangingPunct="1">
              <a:lnSpc>
                <a:spcPct val="100000"/>
              </a:lnSpc>
              <a:spcBef>
                <a:spcPct val="0"/>
              </a:spcBef>
              <a:spcAft>
                <a:spcPts val="0"/>
              </a:spcAft>
              <a:buClrTx/>
              <a:buSzTx/>
              <a:buFontTx/>
              <a:buNone/>
              <a:tabLst/>
              <a:defRPr/>
            </a:pPr>
            <a:r>
              <a:rPr lang="ru-RU" sz="2000" dirty="0" smtClean="0">
                <a:latin typeface="Times New Roman" pitchFamily="18" charset="0"/>
                <a:cs typeface="Times New Roman" pitchFamily="18" charset="0"/>
              </a:rPr>
              <a:t>  </a:t>
            </a:r>
          </a:p>
          <a:p>
            <a:pPr marL="0" marR="0" lvl="0" indent="0" defTabSz="457200" rtl="0" eaLnBrk="1" fontAlgn="auto" latinLnBrk="0" hangingPunct="1">
              <a:lnSpc>
                <a:spcPct val="100000"/>
              </a:lnSpc>
              <a:spcBef>
                <a:spcPct val="0"/>
              </a:spcBef>
              <a:spcAft>
                <a:spcPts val="0"/>
              </a:spcAft>
              <a:buClrTx/>
              <a:buSzTx/>
              <a:buFontTx/>
              <a:buNone/>
              <a:tabLst/>
              <a:defRPr/>
            </a:pPr>
            <a:r>
              <a:rPr lang="ru-RU" sz="2000" dirty="0" smtClean="0">
                <a:latin typeface="Times New Roman" pitchFamily="18" charset="0"/>
                <a:cs typeface="Times New Roman" pitchFamily="18" charset="0"/>
              </a:rPr>
              <a:t>   3. развивать творческие инициативы учителей и учащихся, активнее внедрять их в  </a:t>
            </a:r>
          </a:p>
          <a:p>
            <a:pPr marL="0" marR="0" lvl="0" indent="0" defTabSz="457200" rtl="0" eaLnBrk="1" fontAlgn="auto" latinLnBrk="0" hangingPunct="1">
              <a:lnSpc>
                <a:spcPct val="100000"/>
              </a:lnSpc>
              <a:spcBef>
                <a:spcPct val="0"/>
              </a:spcBef>
              <a:spcAft>
                <a:spcPts val="0"/>
              </a:spcAft>
              <a:buClrTx/>
              <a:buSzTx/>
              <a:buFontTx/>
              <a:buNone/>
              <a:tabLst/>
              <a:defRPr/>
            </a:pPr>
            <a:r>
              <a:rPr lang="ru-RU" sz="2000" dirty="0" smtClean="0">
                <a:latin typeface="Times New Roman" pitchFamily="18" charset="0"/>
                <a:cs typeface="Times New Roman" pitchFamily="18" charset="0"/>
              </a:rPr>
              <a:t>       проектно-исследовательскую и инновационную деятельность, в классно –   </a:t>
            </a:r>
          </a:p>
          <a:p>
            <a:pPr marL="0" marR="0" lvl="0" indent="0" defTabSz="457200" rtl="0" eaLnBrk="1" fontAlgn="auto" latinLnBrk="0" hangingPunct="1">
              <a:lnSpc>
                <a:spcPct val="100000"/>
              </a:lnSpc>
              <a:spcBef>
                <a:spcPct val="0"/>
              </a:spcBef>
              <a:spcAft>
                <a:spcPts val="0"/>
              </a:spcAft>
              <a:buClrTx/>
              <a:buSzTx/>
              <a:buFontTx/>
              <a:buNone/>
              <a:tabLst/>
              <a:defRPr/>
            </a:pPr>
            <a:r>
              <a:rPr lang="ru-RU" sz="2000" dirty="0" smtClean="0">
                <a:latin typeface="Times New Roman" pitchFamily="18" charset="0"/>
                <a:cs typeface="Times New Roman" pitchFamily="18" charset="0"/>
              </a:rPr>
              <a:t>       урочную систему</a:t>
            </a:r>
          </a:p>
          <a:p>
            <a:pPr marL="0" marR="0" lvl="0" indent="0" defTabSz="457200" rtl="0" eaLnBrk="1" fontAlgn="auto" latinLnBrk="0" hangingPunct="1">
              <a:lnSpc>
                <a:spcPct val="100000"/>
              </a:lnSpc>
              <a:spcBef>
                <a:spcPct val="0"/>
              </a:spcBef>
              <a:spcAft>
                <a:spcPts val="0"/>
              </a:spcAft>
              <a:buClrTx/>
              <a:buSzTx/>
              <a:buFontTx/>
              <a:buNone/>
              <a:tabLst/>
              <a:defRPr/>
            </a:pPr>
            <a:endParaRPr lang="ru-RU" sz="2000" dirty="0" smtClean="0">
              <a:latin typeface="Times New Roman" pitchFamily="18" charset="0"/>
              <a:cs typeface="Times New Roman" pitchFamily="18" charset="0"/>
            </a:endParaRPr>
          </a:p>
          <a:p>
            <a:r>
              <a:rPr lang="ru-RU" sz="2000" dirty="0" smtClean="0">
                <a:latin typeface="Times New Roman" pitchFamily="18" charset="0"/>
                <a:cs typeface="Times New Roman" pitchFamily="18" charset="0"/>
              </a:rPr>
              <a:t>   4. повысить качество проведения уроков, используя современные  </a:t>
            </a:r>
          </a:p>
          <a:p>
            <a:r>
              <a:rPr lang="ru-RU" sz="2000" dirty="0" smtClean="0">
                <a:latin typeface="Times New Roman" pitchFamily="18" charset="0"/>
                <a:cs typeface="Times New Roman" pitchFamily="18" charset="0"/>
              </a:rPr>
              <a:t>       образовательные технологии для развития коммуникативной компетенции  </a:t>
            </a:r>
          </a:p>
          <a:p>
            <a:r>
              <a:rPr lang="ru-RU" sz="2000" dirty="0" smtClean="0">
                <a:latin typeface="Times New Roman" pitchFamily="18" charset="0"/>
                <a:cs typeface="Times New Roman" pitchFamily="18" charset="0"/>
              </a:rPr>
              <a:t>       учащихся, их личностного потенциала </a:t>
            </a:r>
          </a:p>
          <a:p>
            <a:endParaRPr lang="ru-RU" sz="2000" dirty="0" smtClean="0">
              <a:latin typeface="Times New Roman" pitchFamily="18" charset="0"/>
              <a:cs typeface="Times New Roman" pitchFamily="18" charset="0"/>
            </a:endParaRPr>
          </a:p>
          <a:p>
            <a:r>
              <a:rPr lang="ru-RU" sz="2000" dirty="0" smtClean="0">
                <a:latin typeface="Times New Roman" pitchFamily="18" charset="0"/>
                <a:cs typeface="Times New Roman" pitchFamily="18" charset="0"/>
              </a:rPr>
              <a:t>   5. продолжить работу по самообразованию в рамках работы над методической   </a:t>
            </a:r>
          </a:p>
          <a:p>
            <a:r>
              <a:rPr lang="ru-RU" sz="2000" dirty="0" smtClean="0">
                <a:latin typeface="Times New Roman" pitchFamily="18" charset="0"/>
                <a:cs typeface="Times New Roman" pitchFamily="18" charset="0"/>
              </a:rPr>
              <a:t>       темы школы «Совершенствование системы оценки качества образования как      </a:t>
            </a:r>
          </a:p>
          <a:p>
            <a:r>
              <a:rPr lang="ru-RU" sz="2000" dirty="0" smtClean="0">
                <a:latin typeface="Times New Roman" pitchFamily="18" charset="0"/>
                <a:cs typeface="Times New Roman" pitchFamily="18" charset="0"/>
              </a:rPr>
              <a:t>       средство управления инновационными проектами в образовательном    </a:t>
            </a:r>
          </a:p>
          <a:p>
            <a:r>
              <a:rPr lang="ru-RU" sz="2000" dirty="0" smtClean="0">
                <a:latin typeface="Times New Roman" pitchFamily="18" charset="0"/>
                <a:cs typeface="Times New Roman" pitchFamily="18" charset="0"/>
              </a:rPr>
              <a:t>       учреждении»</a:t>
            </a:r>
          </a:p>
          <a:p>
            <a:r>
              <a:rPr lang="ru-RU" sz="2000" dirty="0" smtClean="0">
                <a:latin typeface="Times New Roman" pitchFamily="18" charset="0"/>
                <a:cs typeface="Times New Roman" pitchFamily="18" charset="0"/>
              </a:rPr>
              <a:t> </a:t>
            </a:r>
            <a:endParaRPr kumimoji="0" lang="ru-RU" sz="200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endParaRPr>
          </a:p>
          <a:p>
            <a:pPr marL="0" marR="0" lvl="0" indent="0" defTabSz="457200" rtl="0" eaLnBrk="1" fontAlgn="auto" latinLnBrk="0" hangingPunct="1">
              <a:lnSpc>
                <a:spcPct val="100000"/>
              </a:lnSpc>
              <a:spcBef>
                <a:spcPct val="0"/>
              </a:spcBef>
              <a:spcAft>
                <a:spcPts val="0"/>
              </a:spcAft>
              <a:buClrTx/>
              <a:buSzTx/>
              <a:buFontTx/>
              <a:buNone/>
              <a:tabLst/>
              <a:defRPr/>
            </a:pPr>
            <a:r>
              <a:rPr kumimoji="0" lang="ru-RU" sz="3600" b="0" i="0" u="none" strike="noStrike" kern="1200" cap="none" spc="0" normalizeH="0" noProof="0" dirty="0" smtClean="0">
                <a:ln>
                  <a:noFill/>
                </a:ln>
                <a:solidFill>
                  <a:schemeClr val="tx1"/>
                </a:solidFill>
                <a:effectLst/>
                <a:uLnTx/>
                <a:uFillTx/>
                <a:latin typeface="+mj-lt"/>
                <a:ea typeface="+mj-ea"/>
                <a:cs typeface="+mj-cs"/>
              </a:rPr>
              <a:t> </a:t>
            </a:r>
            <a:endParaRPr kumimoji="0" lang="ru-RU" sz="36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3" y="323558"/>
            <a:ext cx="10239195" cy="844060"/>
          </a:xfrm>
        </p:spPr>
        <p:txBody>
          <a:bodyPr/>
          <a:lstStyle/>
          <a:p>
            <a:r>
              <a:rPr lang="ru-RU" dirty="0" smtClean="0"/>
              <a:t>Программа:</a:t>
            </a:r>
            <a:endParaRPr lang="ru-RU" dirty="0"/>
          </a:p>
        </p:txBody>
      </p:sp>
      <p:sp>
        <p:nvSpPr>
          <p:cNvPr id="3" name="Содержимое 2"/>
          <p:cNvSpPr>
            <a:spLocks noGrp="1"/>
          </p:cNvSpPr>
          <p:nvPr>
            <p:ph idx="1"/>
          </p:nvPr>
        </p:nvSpPr>
        <p:spPr>
          <a:xfrm>
            <a:off x="677333" y="970672"/>
            <a:ext cx="11069189" cy="5711482"/>
          </a:xfrm>
        </p:spPr>
        <p:txBody>
          <a:bodyPr>
            <a:normAutofit fontScale="25000" lnSpcReduction="20000"/>
          </a:bodyPr>
          <a:lstStyle/>
          <a:p>
            <a:r>
              <a:rPr lang="ru-RU" sz="12800" dirty="0" smtClean="0">
                <a:solidFill>
                  <a:schemeClr val="accent2">
                    <a:lumMod val="75000"/>
                  </a:schemeClr>
                </a:solidFill>
              </a:rPr>
              <a:t>1. Качество образования в МАОУ СОШ №7 г. Улан-Удэ в разрезе внешнего тестирования.</a:t>
            </a:r>
          </a:p>
          <a:p>
            <a:r>
              <a:rPr lang="ru-RU" sz="12800" dirty="0" smtClean="0"/>
              <a:t>2. </a:t>
            </a:r>
            <a:r>
              <a:rPr lang="ru-RU" sz="12800" dirty="0" smtClean="0">
                <a:solidFill>
                  <a:schemeClr val="accent2">
                    <a:lumMod val="75000"/>
                  </a:schemeClr>
                </a:solidFill>
              </a:rPr>
              <a:t>Мастер-классы «Пути повышения качества образования в условиях реализации технологического образования»</a:t>
            </a:r>
          </a:p>
          <a:p>
            <a:pPr>
              <a:buFont typeface="Wingdings" pitchFamily="2" charset="2"/>
              <a:buChar char="§"/>
            </a:pPr>
            <a:r>
              <a:rPr lang="ru-RU" sz="9600" dirty="0" err="1" smtClean="0">
                <a:solidFill>
                  <a:schemeClr val="accent2">
                    <a:lumMod val="50000"/>
                  </a:schemeClr>
                </a:solidFill>
              </a:rPr>
              <a:t>Гимальдинова</a:t>
            </a:r>
            <a:r>
              <a:rPr lang="ru-RU" sz="9600" dirty="0" smtClean="0">
                <a:solidFill>
                  <a:schemeClr val="accent2">
                    <a:lumMod val="50000"/>
                  </a:schemeClr>
                </a:solidFill>
              </a:rPr>
              <a:t> Н.В. «Экспресс-оценивание как инструмент повышения качества знаний на уроках»</a:t>
            </a:r>
          </a:p>
          <a:p>
            <a:pPr>
              <a:buFont typeface="Wingdings" pitchFamily="2" charset="2"/>
              <a:buChar char="§"/>
            </a:pPr>
            <a:r>
              <a:rPr lang="ru-RU" sz="9600" dirty="0" smtClean="0">
                <a:solidFill>
                  <a:schemeClr val="accent2">
                    <a:lumMod val="50000"/>
                  </a:schemeClr>
                </a:solidFill>
              </a:rPr>
              <a:t>Иванова Н.В. «Элементы формирующего оценивания в условиях реализации технологического образования»</a:t>
            </a:r>
          </a:p>
          <a:p>
            <a:pPr>
              <a:buFont typeface="Wingdings" pitchFamily="2" charset="2"/>
              <a:buChar char="§"/>
            </a:pPr>
            <a:r>
              <a:rPr lang="ru-RU" sz="9600" dirty="0" smtClean="0">
                <a:solidFill>
                  <a:schemeClr val="accent2">
                    <a:lumMod val="50000"/>
                  </a:schemeClr>
                </a:solidFill>
              </a:rPr>
              <a:t>Любушкина О.А., </a:t>
            </a:r>
            <a:r>
              <a:rPr lang="ru-RU" sz="9600" dirty="0" err="1" smtClean="0">
                <a:solidFill>
                  <a:schemeClr val="accent2">
                    <a:lumMod val="50000"/>
                  </a:schemeClr>
                </a:solidFill>
              </a:rPr>
              <a:t>Миронович</a:t>
            </a:r>
            <a:r>
              <a:rPr lang="ru-RU" sz="9600" dirty="0" smtClean="0">
                <a:solidFill>
                  <a:schemeClr val="accent2">
                    <a:lumMod val="50000"/>
                  </a:schemeClr>
                </a:solidFill>
              </a:rPr>
              <a:t> С.Я. Инженерная лаборатория «</a:t>
            </a:r>
            <a:r>
              <a:rPr lang="ru-RU" sz="9600" dirty="0" err="1" smtClean="0">
                <a:solidFill>
                  <a:schemeClr val="accent2">
                    <a:lumMod val="50000"/>
                  </a:schemeClr>
                </a:solidFill>
              </a:rPr>
              <a:t>Куборо</a:t>
            </a:r>
            <a:r>
              <a:rPr lang="ru-RU" sz="9600" dirty="0" smtClean="0">
                <a:solidFill>
                  <a:schemeClr val="accent2">
                    <a:lumMod val="50000"/>
                  </a:schemeClr>
                </a:solidFill>
              </a:rPr>
              <a:t>»</a:t>
            </a:r>
          </a:p>
          <a:p>
            <a:pPr>
              <a:buFont typeface="Wingdings" pitchFamily="2" charset="2"/>
              <a:buChar char="§"/>
            </a:pPr>
            <a:r>
              <a:rPr lang="ru-RU" sz="9600" dirty="0" err="1" smtClean="0">
                <a:solidFill>
                  <a:schemeClr val="accent2">
                    <a:lumMod val="50000"/>
                  </a:schemeClr>
                </a:solidFill>
              </a:rPr>
              <a:t>Дианова</a:t>
            </a:r>
            <a:r>
              <a:rPr lang="ru-RU" sz="9600" dirty="0" smtClean="0">
                <a:solidFill>
                  <a:schemeClr val="accent2">
                    <a:lumMod val="50000"/>
                  </a:schemeClr>
                </a:solidFill>
              </a:rPr>
              <a:t> Е.Г. «Преимущества применения технологий 3-</a:t>
            </a:r>
            <a:r>
              <a:rPr lang="en-US" sz="9600" dirty="0" smtClean="0">
                <a:solidFill>
                  <a:schemeClr val="accent2">
                    <a:lumMod val="50000"/>
                  </a:schemeClr>
                </a:solidFill>
              </a:rPr>
              <a:t>d </a:t>
            </a:r>
            <a:r>
              <a:rPr lang="ru-RU" sz="9600" dirty="0" smtClean="0">
                <a:solidFill>
                  <a:schemeClr val="accent2">
                    <a:lumMod val="50000"/>
                  </a:schemeClr>
                </a:solidFill>
              </a:rPr>
              <a:t>моделирования в условиях реализации технологического образования»</a:t>
            </a:r>
          </a:p>
          <a:p>
            <a:pPr>
              <a:buFont typeface="Wingdings" pitchFamily="2" charset="2"/>
              <a:buChar char="§"/>
            </a:pPr>
            <a:r>
              <a:rPr lang="ru-RU" sz="9600" dirty="0" err="1" smtClean="0">
                <a:solidFill>
                  <a:schemeClr val="accent2">
                    <a:lumMod val="50000"/>
                  </a:schemeClr>
                </a:solidFill>
              </a:rPr>
              <a:t>Культикова</a:t>
            </a:r>
            <a:r>
              <a:rPr lang="ru-RU" sz="9600" dirty="0" smtClean="0">
                <a:solidFill>
                  <a:schemeClr val="accent2">
                    <a:lumMod val="50000"/>
                  </a:schemeClr>
                </a:solidFill>
              </a:rPr>
              <a:t> С.А., Рябова О.К. «Сетевая форма проведения уроков в условиях реализации технологического образования»</a:t>
            </a:r>
          </a:p>
          <a:p>
            <a:r>
              <a:rPr lang="ru-RU" sz="12800" dirty="0" smtClean="0">
                <a:solidFill>
                  <a:schemeClr val="accent2">
                    <a:lumMod val="75000"/>
                  </a:schemeClr>
                </a:solidFill>
              </a:rPr>
              <a:t>Дебаты.</a:t>
            </a:r>
          </a:p>
          <a:p>
            <a:endParaRPr lang="ru-RU" dirty="0" smtClean="0"/>
          </a:p>
          <a:p>
            <a:endParaRPr lang="ru-RU" dirty="0" smtClean="0"/>
          </a:p>
          <a:p>
            <a:endParaRPr lang="ru-RU" dirty="0" smtClean="0"/>
          </a:p>
          <a:p>
            <a:pPr>
              <a:buNone/>
            </a:pPr>
            <a:r>
              <a:rPr lang="ru-RU" dirty="0" smtClean="0"/>
              <a:t> </a:t>
            </a:r>
          </a:p>
          <a:p>
            <a:pPr>
              <a:buFont typeface="Arial" pitchFamily="34" charset="0"/>
              <a:buChar char="•"/>
            </a:pPr>
            <a:endParaRPr lang="ru-RU"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200" dirty="0" smtClean="0">
                <a:solidFill>
                  <a:schemeClr val="accent2">
                    <a:lumMod val="75000"/>
                  </a:schemeClr>
                </a:solidFill>
              </a:rPr>
              <a:t>1. Качество образования в МАОУ СОШ №7 г. Улан-Удэ в разрезе внешнего тестирования.</a:t>
            </a:r>
            <a:r>
              <a:rPr lang="ru-RU" sz="9600" dirty="0" smtClean="0">
                <a:solidFill>
                  <a:schemeClr val="accent2">
                    <a:lumMod val="75000"/>
                  </a:schemeClr>
                </a:solidFill>
              </a:rPr>
              <a:t/>
            </a:r>
            <a:br>
              <a:rPr lang="ru-RU" sz="9600" dirty="0" smtClean="0">
                <a:solidFill>
                  <a:schemeClr val="accent2">
                    <a:lumMod val="75000"/>
                  </a:schemeClr>
                </a:solidFill>
              </a:rPr>
            </a:br>
            <a:endParaRPr lang="ru-RU" dirty="0"/>
          </a:p>
        </p:txBody>
      </p:sp>
      <p:sp>
        <p:nvSpPr>
          <p:cNvPr id="3" name="Содержимое 2"/>
          <p:cNvSpPr>
            <a:spLocks noGrp="1"/>
          </p:cNvSpPr>
          <p:nvPr>
            <p:ph idx="1"/>
          </p:nvPr>
        </p:nvSpPr>
        <p:spPr/>
        <p:txBody>
          <a:bodyPr/>
          <a:lstStyle/>
          <a:p>
            <a:r>
              <a:rPr lang="ru-RU" dirty="0" smtClean="0"/>
              <a:t>ВПР – ВПР применяется для оценки качества школьного образования.</a:t>
            </a:r>
          </a:p>
          <a:p>
            <a:pPr>
              <a:buNone/>
            </a:pPr>
            <a:r>
              <a:rPr lang="ru-RU" dirty="0" smtClean="0"/>
              <a:t>     ВПР по своей сути — это итоговые контрольные работы по самым важным предметам начальной школы. Придумали их для того, чтобы оценить уровень подготовки выпускников начальной школы всех образовательных учреждений России. Проверить, соответствуют ли знания школьников требованиям ФГОС. </a:t>
            </a:r>
          </a:p>
          <a:p>
            <a:r>
              <a:rPr lang="ru-RU" dirty="0" smtClean="0"/>
              <a:t>ОГЭ - Основной государственный экзамен (</a:t>
            </a:r>
            <a:r>
              <a:rPr lang="ru-RU" b="1" dirty="0" smtClean="0"/>
              <a:t>ОГЭ</a:t>
            </a:r>
            <a:r>
              <a:rPr lang="ru-RU" dirty="0" smtClean="0"/>
              <a:t>) – </a:t>
            </a:r>
            <a:r>
              <a:rPr lang="ru-RU" b="1" dirty="0" smtClean="0"/>
              <a:t>это</a:t>
            </a:r>
            <a:r>
              <a:rPr lang="ru-RU" dirty="0" smtClean="0"/>
              <a:t> основной вид экзамена для выпускников 9 классов в средней школе России. Сдача </a:t>
            </a:r>
            <a:r>
              <a:rPr lang="ru-RU" b="1" dirty="0" smtClean="0"/>
              <a:t>ОГЭ</a:t>
            </a:r>
            <a:r>
              <a:rPr lang="ru-RU" dirty="0" smtClean="0"/>
              <a:t> необходима для перехода в 10 класс.</a:t>
            </a:r>
          </a:p>
          <a:p>
            <a:r>
              <a:rPr lang="ru-RU" dirty="0" smtClean="0"/>
              <a:t>ЕГЭ - </a:t>
            </a:r>
            <a:r>
              <a:rPr lang="ru-RU" b="1" dirty="0" err="1" smtClean="0"/>
              <a:t>Еди́ный</a:t>
            </a:r>
            <a:r>
              <a:rPr lang="ru-RU" dirty="0" smtClean="0"/>
              <a:t> </a:t>
            </a:r>
            <a:r>
              <a:rPr lang="ru-RU" b="1" dirty="0" err="1" smtClean="0"/>
              <a:t>госуда́рственный</a:t>
            </a:r>
            <a:r>
              <a:rPr lang="ru-RU" dirty="0" smtClean="0"/>
              <a:t> </a:t>
            </a:r>
            <a:r>
              <a:rPr lang="ru-RU" b="1" dirty="0" err="1" smtClean="0"/>
              <a:t>экза́мен</a:t>
            </a:r>
            <a:r>
              <a:rPr lang="ru-RU" dirty="0" smtClean="0"/>
              <a:t> (</a:t>
            </a:r>
            <a:r>
              <a:rPr lang="ru-RU" b="1" dirty="0" smtClean="0"/>
              <a:t>ЕГЭ</a:t>
            </a:r>
            <a:r>
              <a:rPr lang="ru-RU" dirty="0" smtClean="0"/>
              <a:t>) — особая форма выпускного экзамена в российских школах, результаты которого засчитываются как вступительные испытания в вузы и </a:t>
            </a:r>
            <a:r>
              <a:rPr lang="ru-RU" dirty="0" err="1" smtClean="0"/>
              <a:t>ссузы</a:t>
            </a:r>
            <a:r>
              <a:rPr lang="ru-RU" dirty="0" smtClean="0"/>
              <a:t>.</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ВПР «Русский язык» 5 класс</a:t>
            </a:r>
            <a:endParaRPr lang="ru-RU" dirty="0"/>
          </a:p>
        </p:txBody>
      </p:sp>
      <p:pic>
        <p:nvPicPr>
          <p:cNvPr id="27650" name="Picture 2"/>
          <p:cNvPicPr>
            <a:picLocks noGrp="1" noChangeAspect="1" noChangeArrowheads="1"/>
          </p:cNvPicPr>
          <p:nvPr>
            <p:ph idx="1"/>
          </p:nvPr>
        </p:nvPicPr>
        <p:blipFill>
          <a:blip r:embed="rId2" cstate="print"/>
          <a:srcRect/>
          <a:stretch>
            <a:fillRect/>
          </a:stretch>
        </p:blipFill>
        <p:spPr bwMode="auto">
          <a:xfrm>
            <a:off x="1560604" y="1244972"/>
            <a:ext cx="8821353" cy="5401965"/>
          </a:xfrm>
          <a:prstGeom prst="rect">
            <a:avLst/>
          </a:prstGeom>
          <a:noFill/>
          <a:ln w="9525">
            <a:noFill/>
            <a:miter lim="800000"/>
            <a:headEnd/>
            <a:tailEnd/>
          </a:ln>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ВПР «Математика» 5 класс</a:t>
            </a:r>
            <a:endParaRPr lang="ru-RU" dirty="0"/>
          </a:p>
        </p:txBody>
      </p:sp>
      <p:pic>
        <p:nvPicPr>
          <p:cNvPr id="28674" name="Picture 2"/>
          <p:cNvPicPr>
            <a:picLocks noGrp="1" noChangeAspect="1" noChangeArrowheads="1"/>
          </p:cNvPicPr>
          <p:nvPr>
            <p:ph idx="1"/>
          </p:nvPr>
        </p:nvPicPr>
        <p:blipFill>
          <a:blip r:embed="rId2" cstate="print"/>
          <a:srcRect/>
          <a:stretch>
            <a:fillRect/>
          </a:stretch>
        </p:blipFill>
        <p:spPr bwMode="auto">
          <a:xfrm>
            <a:off x="425677" y="1239099"/>
            <a:ext cx="8887136" cy="5182803"/>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2"/>
          <p:cNvGraphicFramePr>
            <a:graphicFrameLocks noGrp="1"/>
          </p:cNvGraphicFramePr>
          <p:nvPr>
            <p:extLst>
              <p:ext uri="{D42A27DB-BD31-4B8C-83A1-F6EECF244321}">
                <p14:modId xmlns="" xmlns:p14="http://schemas.microsoft.com/office/powerpoint/2010/main" val="2822066832"/>
              </p:ext>
            </p:extLst>
          </p:nvPr>
        </p:nvGraphicFramePr>
        <p:xfrm>
          <a:off x="406401" y="1252027"/>
          <a:ext cx="9609796" cy="4994876"/>
        </p:xfrm>
        <a:graphic>
          <a:graphicData uri="http://schemas.openxmlformats.org/drawingml/2006/table">
            <a:tbl>
              <a:tblPr firstRow="1" firstCol="1" bandRow="1"/>
              <a:tblGrid>
                <a:gridCol w="2802952">
                  <a:extLst>
                    <a:ext uri="{9D8B030D-6E8A-4147-A177-3AD203B41FA5}">
                      <a16:colId xmlns="" xmlns:a16="http://schemas.microsoft.com/office/drawing/2014/main" val="2250193444"/>
                    </a:ext>
                  </a:extLst>
                </a:gridCol>
                <a:gridCol w="1903239">
                  <a:extLst>
                    <a:ext uri="{9D8B030D-6E8A-4147-A177-3AD203B41FA5}">
                      <a16:colId xmlns="" xmlns:a16="http://schemas.microsoft.com/office/drawing/2014/main" val="2530049200"/>
                    </a:ext>
                  </a:extLst>
                </a:gridCol>
                <a:gridCol w="1999456">
                  <a:extLst>
                    <a:ext uri="{9D8B030D-6E8A-4147-A177-3AD203B41FA5}">
                      <a16:colId xmlns="" xmlns:a16="http://schemas.microsoft.com/office/drawing/2014/main" val="359925792"/>
                    </a:ext>
                  </a:extLst>
                </a:gridCol>
                <a:gridCol w="2904149">
                  <a:extLst>
                    <a:ext uri="{9D8B030D-6E8A-4147-A177-3AD203B41FA5}">
                      <a16:colId xmlns="" xmlns:a16="http://schemas.microsoft.com/office/drawing/2014/main" val="1032652294"/>
                    </a:ext>
                  </a:extLst>
                </a:gridCol>
              </a:tblGrid>
              <a:tr h="373673">
                <a:tc rowSpan="2">
                  <a:txBody>
                    <a:bodyPr/>
                    <a:lstStyle/>
                    <a:p>
                      <a:pPr marL="108585">
                        <a:lnSpc>
                          <a:spcPct val="115000"/>
                        </a:lnSpc>
                        <a:spcAft>
                          <a:spcPts val="80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Предмет</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108585" algn="ctr">
                        <a:lnSpc>
                          <a:spcPct val="115000"/>
                        </a:lnSpc>
                        <a:spcAft>
                          <a:spcPts val="80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Всего участников</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8585" algn="ctr">
                        <a:lnSpc>
                          <a:spcPct val="115000"/>
                        </a:lnSpc>
                        <a:spcAft>
                          <a:spcPts val="800"/>
                        </a:spcAft>
                      </a:pP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108585" algn="ctr">
                        <a:lnSpc>
                          <a:spcPct val="115000"/>
                        </a:lnSpc>
                        <a:spcAft>
                          <a:spcPts val="80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Средний балл г.Улан-Удэ, после пересдачи</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988839339"/>
                  </a:ext>
                </a:extLst>
              </a:tr>
              <a:tr h="373673">
                <a:tc vMerge="1">
                  <a:txBody>
                    <a:bodyPr/>
                    <a:lstStyle/>
                    <a:p>
                      <a:endParaRPr lang="ru-RU"/>
                    </a:p>
                  </a:txBody>
                  <a:tcPr/>
                </a:tc>
                <a:tc vMerge="1">
                  <a:txBody>
                    <a:bodyPr/>
                    <a:lstStyle/>
                    <a:p>
                      <a:endParaRPr lang="ru-RU"/>
                    </a:p>
                  </a:txBody>
                  <a:tcPr/>
                </a:tc>
                <a:tc>
                  <a:txBody>
                    <a:bodyPr/>
                    <a:lstStyle/>
                    <a:p>
                      <a:pPr marL="108585">
                        <a:lnSpc>
                          <a:spcPct val="115000"/>
                        </a:lnSpc>
                        <a:spcAft>
                          <a:spcPts val="800"/>
                        </a:spcAft>
                      </a:pP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СОШ</a:t>
                      </a:r>
                      <a:r>
                        <a:rPr lang="ru-RU" sz="2000" baseline="0" dirty="0" smtClean="0">
                          <a:effectLst/>
                          <a:latin typeface="Times New Roman" panose="02020603050405020304" pitchFamily="18" charset="0"/>
                          <a:ea typeface="Calibri" panose="020F0502020204030204" pitchFamily="34" charset="0"/>
                          <a:cs typeface="Times New Roman" panose="02020603050405020304" pitchFamily="18" charset="0"/>
                        </a:rPr>
                        <a:t> №7</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extLst>
                  <a:ext uri="{0D108BD9-81ED-4DB2-BD59-A6C34878D82A}">
                    <a16:rowId xmlns="" xmlns:a16="http://schemas.microsoft.com/office/drawing/2014/main" val="2639703869"/>
                  </a:ext>
                </a:extLst>
              </a:tr>
              <a:tr h="373673">
                <a:tc>
                  <a:txBody>
                    <a:bodyPr/>
                    <a:lstStyle/>
                    <a:p>
                      <a:pPr marL="108585">
                        <a:lnSpc>
                          <a:spcPct val="115000"/>
                        </a:lnSpc>
                        <a:spcAft>
                          <a:spcPts val="800"/>
                        </a:spcAft>
                      </a:pPr>
                      <a:r>
                        <a:rPr lang="ru-RU" sz="2000">
                          <a:effectLst/>
                          <a:latin typeface="Times New Roman" panose="02020603050405020304" pitchFamily="18" charset="0"/>
                          <a:ea typeface="Calibri" panose="020F0502020204030204" pitchFamily="34" charset="0"/>
                          <a:cs typeface="Times New Roman" panose="02020603050405020304" pitchFamily="18" charset="0"/>
                        </a:rPr>
                        <a:t>Русский язык</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dirty="0" smtClean="0"/>
                        <a:t>76</a:t>
                      </a:r>
                      <a:endParaRPr lang="ru-RU" dirty="0"/>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dirty="0" smtClean="0"/>
                        <a:t>4,2</a:t>
                      </a:r>
                      <a:endParaRPr lang="ru-RU" dirty="0"/>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8585" algn="ctr">
                        <a:lnSpc>
                          <a:spcPct val="115000"/>
                        </a:lnSpc>
                        <a:spcAft>
                          <a:spcPts val="800"/>
                        </a:spcAft>
                      </a:pPr>
                      <a:r>
                        <a:rPr lang="ru-RU" sz="2000">
                          <a:effectLst/>
                          <a:latin typeface="Times New Roman" panose="02020603050405020304" pitchFamily="18" charset="0"/>
                          <a:ea typeface="Calibri" panose="020F0502020204030204" pitchFamily="34" charset="0"/>
                          <a:cs typeface="Times New Roman" panose="02020603050405020304" pitchFamily="18" charset="0"/>
                        </a:rPr>
                        <a:t>4,15</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507914796"/>
                  </a:ext>
                </a:extLst>
              </a:tr>
              <a:tr h="373673">
                <a:tc>
                  <a:txBody>
                    <a:bodyPr/>
                    <a:lstStyle/>
                    <a:p>
                      <a:pPr marL="108585">
                        <a:lnSpc>
                          <a:spcPct val="115000"/>
                        </a:lnSpc>
                        <a:spcAft>
                          <a:spcPts val="800"/>
                        </a:spcAft>
                      </a:pPr>
                      <a:r>
                        <a:rPr lang="ru-RU" sz="2000">
                          <a:effectLst/>
                          <a:latin typeface="Times New Roman" panose="02020603050405020304" pitchFamily="18" charset="0"/>
                          <a:ea typeface="Calibri" panose="020F0502020204030204" pitchFamily="34" charset="0"/>
                          <a:cs typeface="Times New Roman" panose="02020603050405020304" pitchFamily="18" charset="0"/>
                        </a:rPr>
                        <a:t>Математика</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dirty="0" smtClean="0"/>
                        <a:t>76</a:t>
                      </a:r>
                      <a:endParaRPr lang="ru-RU" dirty="0"/>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dirty="0" smtClean="0"/>
                        <a:t>3,46</a:t>
                      </a:r>
                      <a:endParaRPr lang="ru-RU" dirty="0"/>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8585" algn="ctr">
                        <a:lnSpc>
                          <a:spcPct val="115000"/>
                        </a:lnSpc>
                        <a:spcAft>
                          <a:spcPts val="800"/>
                        </a:spcAft>
                      </a:pPr>
                      <a:r>
                        <a:rPr lang="ru-RU" sz="2000">
                          <a:effectLst/>
                          <a:latin typeface="Times New Roman" panose="02020603050405020304" pitchFamily="18" charset="0"/>
                          <a:ea typeface="Calibri" panose="020F0502020204030204" pitchFamily="34" charset="0"/>
                          <a:cs typeface="Times New Roman" panose="02020603050405020304" pitchFamily="18" charset="0"/>
                        </a:rPr>
                        <a:t>3,81</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27161174"/>
                  </a:ext>
                </a:extLst>
              </a:tr>
              <a:tr h="373673">
                <a:tc>
                  <a:txBody>
                    <a:bodyPr/>
                    <a:lstStyle/>
                    <a:p>
                      <a:pPr marL="108585">
                        <a:lnSpc>
                          <a:spcPct val="115000"/>
                        </a:lnSpc>
                        <a:spcAft>
                          <a:spcPts val="800"/>
                        </a:spcAft>
                      </a:pPr>
                      <a:r>
                        <a:rPr lang="ru-RU" sz="2000">
                          <a:effectLst/>
                          <a:latin typeface="Times New Roman" panose="02020603050405020304" pitchFamily="18" charset="0"/>
                          <a:ea typeface="Calibri" panose="020F0502020204030204" pitchFamily="34" charset="0"/>
                          <a:cs typeface="Times New Roman" panose="02020603050405020304" pitchFamily="18" charset="0"/>
                        </a:rPr>
                        <a:t>Физика</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dirty="0" smtClean="0"/>
                        <a:t>5</a:t>
                      </a:r>
                      <a:endParaRPr lang="ru-RU" dirty="0"/>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dirty="0" smtClean="0"/>
                        <a:t>3,6</a:t>
                      </a:r>
                      <a:endParaRPr lang="ru-RU" dirty="0"/>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8585" algn="ctr">
                        <a:lnSpc>
                          <a:spcPct val="115000"/>
                        </a:lnSpc>
                        <a:spcAft>
                          <a:spcPts val="800"/>
                        </a:spcAft>
                      </a:pPr>
                      <a:r>
                        <a:rPr lang="en-US" sz="2000">
                          <a:effectLst/>
                          <a:latin typeface="Times New Roman" panose="02020603050405020304" pitchFamily="18" charset="0"/>
                          <a:ea typeface="Calibri" panose="020F0502020204030204" pitchFamily="34" charset="0"/>
                          <a:cs typeface="Times New Roman" panose="02020603050405020304" pitchFamily="18" charset="0"/>
                        </a:rPr>
                        <a:t>3.</a:t>
                      </a:r>
                      <a:r>
                        <a:rPr lang="ru-RU" sz="2000">
                          <a:effectLst/>
                          <a:latin typeface="Times New Roman" panose="02020603050405020304" pitchFamily="18" charset="0"/>
                          <a:ea typeface="Calibri" panose="020F0502020204030204" pitchFamily="34" charset="0"/>
                          <a:cs typeface="Times New Roman" panose="02020603050405020304" pitchFamily="18" charset="0"/>
                        </a:rPr>
                        <a:t>57</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852816502"/>
                  </a:ext>
                </a:extLst>
              </a:tr>
              <a:tr h="373673">
                <a:tc>
                  <a:txBody>
                    <a:bodyPr/>
                    <a:lstStyle/>
                    <a:p>
                      <a:pPr marL="108585">
                        <a:lnSpc>
                          <a:spcPct val="115000"/>
                        </a:lnSpc>
                        <a:spcAft>
                          <a:spcPts val="800"/>
                        </a:spcAft>
                      </a:pPr>
                      <a:r>
                        <a:rPr lang="ru-RU" sz="2000">
                          <a:effectLst/>
                          <a:latin typeface="Times New Roman" panose="02020603050405020304" pitchFamily="18" charset="0"/>
                          <a:ea typeface="Calibri" panose="020F0502020204030204" pitchFamily="34" charset="0"/>
                          <a:cs typeface="Times New Roman" panose="02020603050405020304" pitchFamily="18" charset="0"/>
                        </a:rPr>
                        <a:t>Химия</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dirty="0" smtClean="0"/>
                        <a:t>12</a:t>
                      </a:r>
                      <a:endParaRPr lang="ru-RU" dirty="0"/>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dirty="0" smtClean="0"/>
                        <a:t>3,7</a:t>
                      </a:r>
                      <a:endParaRPr lang="ru-RU" dirty="0"/>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8585" algn="ctr">
                        <a:lnSpc>
                          <a:spcPct val="115000"/>
                        </a:lnSpc>
                        <a:spcAft>
                          <a:spcPts val="80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3.82</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915440675"/>
                  </a:ext>
                </a:extLst>
              </a:tr>
              <a:tr h="373673">
                <a:tc>
                  <a:txBody>
                    <a:bodyPr/>
                    <a:lstStyle/>
                    <a:p>
                      <a:pPr marL="108585">
                        <a:lnSpc>
                          <a:spcPct val="115000"/>
                        </a:lnSpc>
                        <a:spcAft>
                          <a:spcPts val="800"/>
                        </a:spcAft>
                      </a:pPr>
                      <a:r>
                        <a:rPr lang="ru-RU" sz="2000">
                          <a:effectLst/>
                          <a:latin typeface="Times New Roman" panose="02020603050405020304" pitchFamily="18" charset="0"/>
                          <a:ea typeface="Calibri" panose="020F0502020204030204" pitchFamily="34" charset="0"/>
                          <a:cs typeface="Times New Roman" panose="02020603050405020304" pitchFamily="18" charset="0"/>
                        </a:rPr>
                        <a:t>Биология</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dirty="0" smtClean="0"/>
                        <a:t>20</a:t>
                      </a:r>
                      <a:endParaRPr lang="ru-RU" dirty="0"/>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dirty="0" smtClean="0"/>
                        <a:t>3</a:t>
                      </a:r>
                      <a:endParaRPr lang="ru-RU" dirty="0"/>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8585" algn="ctr">
                        <a:lnSpc>
                          <a:spcPct val="115000"/>
                        </a:lnSpc>
                        <a:spcAft>
                          <a:spcPts val="800"/>
                        </a:spcAft>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3.48</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459554331"/>
                  </a:ext>
                </a:extLst>
              </a:tr>
              <a:tr h="373673">
                <a:tc>
                  <a:txBody>
                    <a:bodyPr/>
                    <a:lstStyle/>
                    <a:p>
                      <a:pPr marL="108585">
                        <a:lnSpc>
                          <a:spcPct val="115000"/>
                        </a:lnSpc>
                        <a:spcAft>
                          <a:spcPts val="800"/>
                        </a:spcAft>
                      </a:pPr>
                      <a:r>
                        <a:rPr lang="ru-RU" sz="2000">
                          <a:effectLst/>
                          <a:latin typeface="Times New Roman" panose="02020603050405020304" pitchFamily="18" charset="0"/>
                          <a:ea typeface="Calibri" panose="020F0502020204030204" pitchFamily="34" charset="0"/>
                          <a:cs typeface="Times New Roman" panose="02020603050405020304" pitchFamily="18" charset="0"/>
                        </a:rPr>
                        <a:t>География</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dirty="0" smtClean="0"/>
                        <a:t>30</a:t>
                      </a:r>
                      <a:endParaRPr lang="ru-RU" dirty="0"/>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dirty="0" smtClean="0"/>
                        <a:t>3,94</a:t>
                      </a:r>
                      <a:endParaRPr lang="ru-RU" dirty="0"/>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8585" algn="ctr">
                        <a:lnSpc>
                          <a:spcPct val="115000"/>
                        </a:lnSpc>
                        <a:spcAft>
                          <a:spcPts val="800"/>
                        </a:spcAft>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3.</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73</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177368191"/>
                  </a:ext>
                </a:extLst>
              </a:tr>
              <a:tr h="373673">
                <a:tc>
                  <a:txBody>
                    <a:bodyPr/>
                    <a:lstStyle/>
                    <a:p>
                      <a:pPr marL="108585">
                        <a:lnSpc>
                          <a:spcPct val="115000"/>
                        </a:lnSpc>
                        <a:spcAft>
                          <a:spcPts val="800"/>
                        </a:spcAft>
                      </a:pPr>
                      <a:r>
                        <a:rPr lang="ru-RU" sz="2000">
                          <a:effectLst/>
                          <a:latin typeface="Times New Roman" panose="02020603050405020304" pitchFamily="18" charset="0"/>
                          <a:ea typeface="Calibri" panose="020F0502020204030204" pitchFamily="34" charset="0"/>
                          <a:cs typeface="Times New Roman" panose="02020603050405020304" pitchFamily="18" charset="0"/>
                        </a:rPr>
                        <a:t>История</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dirty="0" smtClean="0"/>
                        <a:t>5</a:t>
                      </a:r>
                      <a:endParaRPr lang="ru-RU" dirty="0"/>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dirty="0" smtClean="0"/>
                        <a:t>2,8</a:t>
                      </a:r>
                      <a:endParaRPr lang="ru-RU" dirty="0"/>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8585" algn="ctr">
                        <a:lnSpc>
                          <a:spcPct val="115000"/>
                        </a:lnSpc>
                        <a:spcAft>
                          <a:spcPts val="800"/>
                        </a:spcAft>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3.</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55</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889238551"/>
                  </a:ext>
                </a:extLst>
              </a:tr>
              <a:tr h="373673">
                <a:tc>
                  <a:txBody>
                    <a:bodyPr/>
                    <a:lstStyle/>
                    <a:p>
                      <a:pPr marL="108585">
                        <a:lnSpc>
                          <a:spcPct val="115000"/>
                        </a:lnSpc>
                        <a:spcAft>
                          <a:spcPts val="800"/>
                        </a:spcAft>
                      </a:pPr>
                      <a:r>
                        <a:rPr lang="ru-RU" sz="2000">
                          <a:effectLst/>
                          <a:latin typeface="Times New Roman" panose="02020603050405020304" pitchFamily="18" charset="0"/>
                          <a:ea typeface="Calibri" panose="020F0502020204030204" pitchFamily="34" charset="0"/>
                          <a:cs typeface="Times New Roman" panose="02020603050405020304" pitchFamily="18" charset="0"/>
                        </a:rPr>
                        <a:t>Обществознание</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dirty="0" smtClean="0"/>
                        <a:t>31</a:t>
                      </a:r>
                      <a:endParaRPr lang="ru-RU" dirty="0"/>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dirty="0" smtClean="0"/>
                        <a:t>3,2</a:t>
                      </a:r>
                      <a:endParaRPr lang="ru-RU" dirty="0"/>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8585" algn="ctr">
                        <a:lnSpc>
                          <a:spcPct val="115000"/>
                        </a:lnSpc>
                        <a:spcAft>
                          <a:spcPts val="800"/>
                        </a:spcAft>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3.45</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210058925"/>
                  </a:ext>
                </a:extLst>
              </a:tr>
              <a:tr h="510800">
                <a:tc>
                  <a:txBody>
                    <a:bodyPr/>
                    <a:lstStyle/>
                    <a:p>
                      <a:pPr marL="108585">
                        <a:lnSpc>
                          <a:spcPct val="115000"/>
                        </a:lnSpc>
                        <a:spcAft>
                          <a:spcPts val="800"/>
                        </a:spcAft>
                      </a:pPr>
                      <a:r>
                        <a:rPr lang="ru-RU" sz="2000">
                          <a:effectLst/>
                          <a:latin typeface="Times New Roman" panose="02020603050405020304" pitchFamily="18" charset="0"/>
                          <a:ea typeface="Calibri" panose="020F0502020204030204" pitchFamily="34" charset="0"/>
                          <a:cs typeface="Times New Roman" panose="02020603050405020304" pitchFamily="18" charset="0"/>
                        </a:rPr>
                        <a:t>Информатика и ИКТ</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dirty="0" smtClean="0"/>
                        <a:t>33</a:t>
                      </a:r>
                      <a:endParaRPr lang="ru-RU" dirty="0"/>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dirty="0" smtClean="0"/>
                        <a:t>3,5</a:t>
                      </a:r>
                      <a:endParaRPr lang="ru-RU" dirty="0"/>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8585" algn="ctr">
                        <a:lnSpc>
                          <a:spcPct val="115000"/>
                        </a:lnSpc>
                        <a:spcAft>
                          <a:spcPts val="800"/>
                        </a:spcAft>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3.</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75</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646275574"/>
                  </a:ext>
                </a:extLst>
              </a:tr>
              <a:tr h="373673">
                <a:tc>
                  <a:txBody>
                    <a:bodyPr/>
                    <a:lstStyle/>
                    <a:p>
                      <a:pPr marL="108585">
                        <a:lnSpc>
                          <a:spcPct val="115000"/>
                        </a:lnSpc>
                        <a:spcAft>
                          <a:spcPts val="800"/>
                        </a:spcAft>
                      </a:pPr>
                      <a:r>
                        <a:rPr lang="ru-RU" sz="2000">
                          <a:effectLst/>
                          <a:latin typeface="Times New Roman" panose="02020603050405020304" pitchFamily="18" charset="0"/>
                          <a:ea typeface="Calibri" panose="020F0502020204030204" pitchFamily="34" charset="0"/>
                          <a:cs typeface="Times New Roman" panose="02020603050405020304" pitchFamily="18" charset="0"/>
                        </a:rPr>
                        <a:t>Английский язык</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dirty="0" smtClean="0"/>
                        <a:t>6</a:t>
                      </a:r>
                      <a:endParaRPr lang="ru-RU" dirty="0"/>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dirty="0" smtClean="0"/>
                        <a:t>4</a:t>
                      </a:r>
                      <a:endParaRPr lang="ru-RU" dirty="0"/>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8585" algn="ctr">
                        <a:lnSpc>
                          <a:spcPct val="115000"/>
                        </a:lnSpc>
                        <a:spcAft>
                          <a:spcPts val="800"/>
                        </a:spcAft>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3.96</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382318126"/>
                  </a:ext>
                </a:extLst>
              </a:tr>
              <a:tr h="373673">
                <a:tc>
                  <a:txBody>
                    <a:bodyPr/>
                    <a:lstStyle/>
                    <a:p>
                      <a:pPr marL="108585">
                        <a:lnSpc>
                          <a:spcPct val="115000"/>
                        </a:lnSpc>
                        <a:spcAft>
                          <a:spcPts val="800"/>
                        </a:spcAft>
                      </a:pP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Литература</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dirty="0" smtClean="0"/>
                        <a:t>2</a:t>
                      </a:r>
                      <a:endParaRPr lang="ru-RU" dirty="0"/>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ru-RU" dirty="0" smtClean="0"/>
                        <a:t>4</a:t>
                      </a:r>
                      <a:endParaRPr lang="ru-RU" dirty="0"/>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8585" algn="ctr">
                        <a:lnSpc>
                          <a:spcPct val="115000"/>
                        </a:lnSpc>
                        <a:spcAft>
                          <a:spcPts val="800"/>
                        </a:spcAft>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4</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.05</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109" marR="68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2998378072"/>
                  </a:ext>
                </a:extLst>
              </a:tr>
            </a:tbl>
          </a:graphicData>
        </a:graphic>
      </p:graphicFrame>
      <p:sp>
        <p:nvSpPr>
          <p:cNvPr id="4" name="Заголовок 6">
            <a:extLst>
              <a:ext uri="{FF2B5EF4-FFF2-40B4-BE49-F238E27FC236}">
                <a16:creationId xmlns="" xmlns:a16="http://schemas.microsoft.com/office/drawing/2014/main" id="{42DB1561-9180-4D18-9FB8-2B12A569FAC3}"/>
              </a:ext>
            </a:extLst>
          </p:cNvPr>
          <p:cNvSpPr txBox="1">
            <a:spLocks/>
          </p:cNvSpPr>
          <p:nvPr/>
        </p:nvSpPr>
        <p:spPr>
          <a:xfrm>
            <a:off x="677334" y="609600"/>
            <a:ext cx="8596668" cy="797169"/>
          </a:xfrm>
          <a:prstGeom prst="rect">
            <a:avLst/>
          </a:prstGeom>
        </p:spPr>
        <p:txBody>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ru-RU" sz="3600" b="0" i="0" u="none" strike="noStrike" kern="1200" cap="none" spc="0" normalizeH="0" baseline="0" noProof="0" dirty="0" smtClean="0">
                <a:ln>
                  <a:noFill/>
                </a:ln>
                <a:solidFill>
                  <a:schemeClr val="tx1"/>
                </a:solidFill>
                <a:effectLst/>
                <a:uLnTx/>
                <a:uFillTx/>
                <a:latin typeface="+mj-lt"/>
                <a:ea typeface="+mj-ea"/>
                <a:cs typeface="+mj-cs"/>
              </a:rPr>
              <a:t>Результаты ОГЭ-2018</a:t>
            </a:r>
            <a:endParaRPr kumimoji="0" lang="ru-RU" sz="3600" b="0" i="0" u="none" strike="noStrike" kern="1200" cap="none" spc="0" normalizeH="0" baseline="0" noProof="0" dirty="0">
              <a:ln>
                <a:noFill/>
              </a:ln>
              <a:solidFill>
                <a:schemeClr val="tx1"/>
              </a:solidFill>
              <a:effectLst/>
              <a:uLnTx/>
              <a:uFillTx/>
              <a:latin typeface="+mj-lt"/>
              <a:ea typeface="+mj-ea"/>
              <a:cs typeface="+mj-cs"/>
            </a:endParaRPr>
          </a:p>
        </p:txBody>
      </p:sp>
    </p:spTree>
    <p:extLst>
      <p:ext uri="{BB962C8B-B14F-4D97-AF65-F5344CB8AC3E}">
        <p14:creationId xmlns="" xmlns:p14="http://schemas.microsoft.com/office/powerpoint/2010/main" val="5841770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59543" y="262644"/>
            <a:ext cx="9753600" cy="490199"/>
          </a:xfrm>
          <a:prstGeom prst="rect">
            <a:avLst/>
          </a:prstGeom>
        </p:spPr>
        <p:txBody>
          <a:bodyPr wrap="square">
            <a:spAutoFit/>
          </a:bodyPr>
          <a:lstStyle/>
          <a:p>
            <a:pPr indent="449580" algn="ctr">
              <a:lnSpc>
                <a:spcPct val="115000"/>
              </a:lnSpc>
              <a:spcAft>
                <a:spcPts val="0"/>
              </a:spcAft>
            </a:pPr>
            <a:r>
              <a:rPr lang="ru-RU" sz="2400" b="1" dirty="0">
                <a:latin typeface="Times New Roman" panose="02020603050405020304" pitchFamily="18" charset="0"/>
                <a:ea typeface="Calibri" panose="020F0502020204030204" pitchFamily="34" charset="0"/>
                <a:cs typeface="Times New Roman" panose="02020603050405020304" pitchFamily="18" charset="0"/>
              </a:rPr>
              <a:t>Предметы по выбору</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3" name="Таблица 2"/>
          <p:cNvGraphicFramePr>
            <a:graphicFrameLocks noGrp="1"/>
          </p:cNvGraphicFramePr>
          <p:nvPr>
            <p:extLst>
              <p:ext uri="{D42A27DB-BD31-4B8C-83A1-F6EECF244321}">
                <p14:modId xmlns="" xmlns:p14="http://schemas.microsoft.com/office/powerpoint/2010/main" val="560244104"/>
              </p:ext>
            </p:extLst>
          </p:nvPr>
        </p:nvGraphicFramePr>
        <p:xfrm>
          <a:off x="348343" y="752847"/>
          <a:ext cx="11088912" cy="5361319"/>
        </p:xfrm>
        <a:graphic>
          <a:graphicData uri="http://schemas.openxmlformats.org/drawingml/2006/table">
            <a:tbl>
              <a:tblPr firstRow="1" firstCol="1" bandRow="1"/>
              <a:tblGrid>
                <a:gridCol w="3280289">
                  <a:extLst>
                    <a:ext uri="{9D8B030D-6E8A-4147-A177-3AD203B41FA5}">
                      <a16:colId xmlns="" xmlns:a16="http://schemas.microsoft.com/office/drawing/2014/main" val="3848322661"/>
                    </a:ext>
                  </a:extLst>
                </a:gridCol>
                <a:gridCol w="3905036">
                  <a:extLst>
                    <a:ext uri="{9D8B030D-6E8A-4147-A177-3AD203B41FA5}">
                      <a16:colId xmlns="" xmlns:a16="http://schemas.microsoft.com/office/drawing/2014/main" val="3600481722"/>
                    </a:ext>
                  </a:extLst>
                </a:gridCol>
                <a:gridCol w="3903587">
                  <a:extLst>
                    <a:ext uri="{9D8B030D-6E8A-4147-A177-3AD203B41FA5}">
                      <a16:colId xmlns="" xmlns:a16="http://schemas.microsoft.com/office/drawing/2014/main" val="3372007786"/>
                    </a:ext>
                  </a:extLst>
                </a:gridCol>
              </a:tblGrid>
              <a:tr h="1302797">
                <a:tc>
                  <a:txBody>
                    <a:bodyPr/>
                    <a:lstStyle/>
                    <a:p>
                      <a:pPr algn="ctr">
                        <a:lnSpc>
                          <a:spcPct val="115000"/>
                        </a:lnSpc>
                        <a:spcAft>
                          <a:spcPts val="0"/>
                        </a:spcAft>
                      </a:pPr>
                      <a:r>
                        <a:rPr lang="ru-RU"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Предмет</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Количество </a:t>
                      </a:r>
                      <a:r>
                        <a:rPr lang="ru-RU" sz="2000" b="1"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участников по</a:t>
                      </a:r>
                      <a:r>
                        <a:rPr lang="ru-RU" sz="2000" b="1" baseline="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г. Улан-Удэ</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457200" rtl="0" eaLnBrk="1" fontAlgn="auto" latinLnBrk="0" hangingPunct="1">
                        <a:lnSpc>
                          <a:spcPct val="115000"/>
                        </a:lnSpc>
                        <a:spcBef>
                          <a:spcPts val="0"/>
                        </a:spcBef>
                        <a:spcAft>
                          <a:spcPts val="0"/>
                        </a:spcAft>
                        <a:buClrTx/>
                        <a:buSzTx/>
                        <a:buFontTx/>
                        <a:buNone/>
                        <a:tabLst/>
                        <a:defRPr/>
                      </a:pPr>
                      <a:r>
                        <a:rPr lang="ru-RU" sz="2000" b="1"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Количество участников МАОУ</a:t>
                      </a:r>
                      <a:r>
                        <a:rPr lang="ru-RU" sz="2000" b="1" baseline="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СОШ №7</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900286128"/>
                  </a:ext>
                </a:extLst>
              </a:tr>
              <a:tr h="459344">
                <a:tc>
                  <a:txBody>
                    <a:bodyPr/>
                    <a:lstStyle/>
                    <a:p>
                      <a:pPr>
                        <a:lnSpc>
                          <a:spcPct val="115000"/>
                        </a:lnSpc>
                        <a:spcAft>
                          <a:spcPts val="0"/>
                        </a:spcAft>
                      </a:pP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Обществознание</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2841</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400" dirty="0" smtClean="0">
                          <a:effectLst/>
                          <a:latin typeface="Calibri" panose="020F0502020204030204" pitchFamily="34" charset="0"/>
                          <a:ea typeface="Calibri" panose="020F0502020204030204" pitchFamily="34" charset="0"/>
                          <a:cs typeface="Times New Roman" panose="02020603050405020304" pitchFamily="18" charset="0"/>
                        </a:rPr>
                        <a:t>31</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extLst>
                  <a:ext uri="{0D108BD9-81ED-4DB2-BD59-A6C34878D82A}">
                    <a16:rowId xmlns="" xmlns:a16="http://schemas.microsoft.com/office/drawing/2014/main" val="185757902"/>
                  </a:ext>
                </a:extLst>
              </a:tr>
              <a:tr h="447172">
                <a:tc>
                  <a:txBody>
                    <a:bodyPr/>
                    <a:lstStyle/>
                    <a:p>
                      <a:pPr>
                        <a:lnSpc>
                          <a:spcPct val="115000"/>
                        </a:lnSpc>
                        <a:spcAft>
                          <a:spcPts val="0"/>
                        </a:spcAft>
                      </a:pPr>
                      <a:r>
                        <a:rPr lang="ru-RU"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Информатика</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1529</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400" dirty="0" smtClean="0">
                          <a:effectLst/>
                          <a:latin typeface="Calibri" panose="020F0502020204030204" pitchFamily="34" charset="0"/>
                          <a:ea typeface="Calibri" panose="020F0502020204030204" pitchFamily="34" charset="0"/>
                          <a:cs typeface="Times New Roman" panose="02020603050405020304" pitchFamily="18" charset="0"/>
                        </a:rPr>
                        <a:t>33</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extLst>
                  <a:ext uri="{0D108BD9-81ED-4DB2-BD59-A6C34878D82A}">
                    <a16:rowId xmlns="" xmlns:a16="http://schemas.microsoft.com/office/drawing/2014/main" val="2822890970"/>
                  </a:ext>
                </a:extLst>
              </a:tr>
              <a:tr h="447172">
                <a:tc>
                  <a:txBody>
                    <a:bodyPr/>
                    <a:lstStyle/>
                    <a:p>
                      <a:pPr>
                        <a:lnSpc>
                          <a:spcPct val="115000"/>
                        </a:lnSpc>
                        <a:spcAft>
                          <a:spcPts val="0"/>
                        </a:spcAft>
                      </a:pPr>
                      <a:r>
                        <a:rPr lang="ru-RU"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Биология</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1382</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400" dirty="0" smtClean="0">
                          <a:effectLst/>
                          <a:latin typeface="Calibri" panose="020F0502020204030204" pitchFamily="34" charset="0"/>
                          <a:ea typeface="Calibri" panose="020F0502020204030204" pitchFamily="34" charset="0"/>
                          <a:cs typeface="Times New Roman" panose="02020603050405020304" pitchFamily="18" charset="0"/>
                        </a:rPr>
                        <a:t>30</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extLst>
                  <a:ext uri="{0D108BD9-81ED-4DB2-BD59-A6C34878D82A}">
                    <a16:rowId xmlns="" xmlns:a16="http://schemas.microsoft.com/office/drawing/2014/main" val="3041596627"/>
                  </a:ext>
                </a:extLst>
              </a:tr>
              <a:tr h="447172">
                <a:tc>
                  <a:txBody>
                    <a:bodyPr/>
                    <a:lstStyle/>
                    <a:p>
                      <a:pPr>
                        <a:lnSpc>
                          <a:spcPct val="115000"/>
                        </a:lnSpc>
                        <a:spcAft>
                          <a:spcPts val="0"/>
                        </a:spcAft>
                      </a:pPr>
                      <a:r>
                        <a:rPr lang="ru-RU"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География</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1092</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400" dirty="0" smtClean="0">
                          <a:effectLst/>
                          <a:latin typeface="Calibri" panose="020F0502020204030204" pitchFamily="34" charset="0"/>
                          <a:ea typeface="Calibri" panose="020F0502020204030204" pitchFamily="34" charset="0"/>
                          <a:cs typeface="Times New Roman" panose="02020603050405020304" pitchFamily="18" charset="0"/>
                        </a:rPr>
                        <a:t>30</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extLst>
                  <a:ext uri="{0D108BD9-81ED-4DB2-BD59-A6C34878D82A}">
                    <a16:rowId xmlns="" xmlns:a16="http://schemas.microsoft.com/office/drawing/2014/main" val="2390476642"/>
                  </a:ext>
                </a:extLst>
              </a:tr>
              <a:tr h="447172">
                <a:tc>
                  <a:txBody>
                    <a:bodyPr/>
                    <a:lstStyle/>
                    <a:p>
                      <a:pPr>
                        <a:lnSpc>
                          <a:spcPct val="115000"/>
                        </a:lnSpc>
                        <a:spcAft>
                          <a:spcPts val="0"/>
                        </a:spcAft>
                      </a:pPr>
                      <a:r>
                        <a:rPr lang="ru-RU"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Физика</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780</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400" dirty="0" smtClean="0">
                          <a:effectLst/>
                          <a:latin typeface="Calibri" panose="020F0502020204030204" pitchFamily="34" charset="0"/>
                          <a:ea typeface="Calibri" panose="020F0502020204030204" pitchFamily="34" charset="0"/>
                          <a:cs typeface="Times New Roman" panose="02020603050405020304" pitchFamily="18" charset="0"/>
                        </a:rPr>
                        <a:t>5</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extLst>
                  <a:ext uri="{0D108BD9-81ED-4DB2-BD59-A6C34878D82A}">
                    <a16:rowId xmlns="" xmlns:a16="http://schemas.microsoft.com/office/drawing/2014/main" val="877422845"/>
                  </a:ext>
                </a:extLst>
              </a:tr>
              <a:tr h="447172">
                <a:tc>
                  <a:txBody>
                    <a:bodyPr/>
                    <a:lstStyle/>
                    <a:p>
                      <a:pPr>
                        <a:lnSpc>
                          <a:spcPct val="115000"/>
                        </a:lnSpc>
                        <a:spcAft>
                          <a:spcPts val="0"/>
                        </a:spcAft>
                      </a:pPr>
                      <a:r>
                        <a:rPr lang="ru-RU"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Химия</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717</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400" dirty="0" smtClean="0">
                          <a:effectLst/>
                          <a:latin typeface="Calibri" panose="020F0502020204030204" pitchFamily="34" charset="0"/>
                          <a:ea typeface="Calibri" panose="020F0502020204030204" pitchFamily="34" charset="0"/>
                          <a:cs typeface="Times New Roman" panose="02020603050405020304" pitchFamily="18" charset="0"/>
                        </a:rPr>
                        <a:t>12</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extLst>
                  <a:ext uri="{0D108BD9-81ED-4DB2-BD59-A6C34878D82A}">
                    <a16:rowId xmlns="" xmlns:a16="http://schemas.microsoft.com/office/drawing/2014/main" val="1470179141"/>
                  </a:ext>
                </a:extLst>
              </a:tr>
              <a:tr h="468974">
                <a:tc>
                  <a:txBody>
                    <a:bodyPr/>
                    <a:lstStyle/>
                    <a:p>
                      <a:pPr>
                        <a:lnSpc>
                          <a:spcPct val="115000"/>
                        </a:lnSpc>
                        <a:spcAft>
                          <a:spcPts val="0"/>
                        </a:spcAft>
                      </a:pPr>
                      <a:r>
                        <a:rPr lang="ru-RU"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Английский язык</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544</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400" dirty="0" smtClean="0">
                          <a:effectLst/>
                          <a:latin typeface="Calibri" panose="020F0502020204030204" pitchFamily="34" charset="0"/>
                          <a:ea typeface="Calibri" panose="020F0502020204030204" pitchFamily="34" charset="0"/>
                          <a:cs typeface="Times New Roman" panose="02020603050405020304" pitchFamily="18" charset="0"/>
                        </a:rPr>
                        <a:t>6</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extLst>
                  <a:ext uri="{0D108BD9-81ED-4DB2-BD59-A6C34878D82A}">
                    <a16:rowId xmlns="" xmlns:a16="http://schemas.microsoft.com/office/drawing/2014/main" val="2448357228"/>
                  </a:ext>
                </a:extLst>
              </a:tr>
              <a:tr h="447172">
                <a:tc>
                  <a:txBody>
                    <a:bodyPr/>
                    <a:lstStyle/>
                    <a:p>
                      <a:pPr>
                        <a:lnSpc>
                          <a:spcPct val="115000"/>
                        </a:lnSpc>
                        <a:spcAft>
                          <a:spcPts val="0"/>
                        </a:spcAft>
                      </a:pPr>
                      <a:r>
                        <a:rPr lang="ru-RU"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История</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458</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400" dirty="0" smtClean="0">
                          <a:effectLst/>
                          <a:latin typeface="Calibri" panose="020F0502020204030204" pitchFamily="34" charset="0"/>
                          <a:ea typeface="Calibri" panose="020F0502020204030204" pitchFamily="34" charset="0"/>
                          <a:cs typeface="Times New Roman" panose="02020603050405020304" pitchFamily="18" charset="0"/>
                        </a:rPr>
                        <a:t>5</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extLst>
                  <a:ext uri="{0D108BD9-81ED-4DB2-BD59-A6C34878D82A}">
                    <a16:rowId xmlns="" xmlns:a16="http://schemas.microsoft.com/office/drawing/2014/main" val="4078434198"/>
                  </a:ext>
                </a:extLst>
              </a:tr>
              <a:tr h="447172">
                <a:tc>
                  <a:txBody>
                    <a:bodyPr/>
                    <a:lstStyle/>
                    <a:p>
                      <a:pPr>
                        <a:lnSpc>
                          <a:spcPct val="115000"/>
                        </a:lnSpc>
                        <a:spcAft>
                          <a:spcPts val="0"/>
                        </a:spcAft>
                      </a:pPr>
                      <a:r>
                        <a:rPr lang="ru-RU"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Литература</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238</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400" dirty="0" smtClean="0">
                          <a:effectLst/>
                          <a:latin typeface="Calibri" panose="020F0502020204030204" pitchFamily="34" charset="0"/>
                          <a:ea typeface="Calibri" panose="020F0502020204030204" pitchFamily="34" charset="0"/>
                          <a:cs typeface="Times New Roman" panose="02020603050405020304" pitchFamily="18" charset="0"/>
                        </a:rPr>
                        <a:t>2</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extLst>
                  <a:ext uri="{0D108BD9-81ED-4DB2-BD59-A6C34878D82A}">
                    <a16:rowId xmlns="" xmlns:a16="http://schemas.microsoft.com/office/drawing/2014/main" val="337347324"/>
                  </a:ext>
                </a:extLst>
              </a:tr>
            </a:tbl>
          </a:graphicData>
        </a:graphic>
      </p:graphicFrame>
    </p:spTree>
    <p:extLst>
      <p:ext uri="{BB962C8B-B14F-4D97-AF65-F5344CB8AC3E}">
        <p14:creationId xmlns="" xmlns:p14="http://schemas.microsoft.com/office/powerpoint/2010/main" val="14238200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37542" y="262645"/>
            <a:ext cx="6087884" cy="517065"/>
          </a:xfrm>
          <a:prstGeom prst="rect">
            <a:avLst/>
          </a:prstGeom>
        </p:spPr>
        <p:txBody>
          <a:bodyPr wrap="none">
            <a:spAutoFit/>
          </a:bodyPr>
          <a:lstStyle/>
          <a:p>
            <a:pPr algn="ctr">
              <a:lnSpc>
                <a:spcPct val="115000"/>
              </a:lnSpc>
              <a:spcAft>
                <a:spcPts val="0"/>
              </a:spcAft>
            </a:pP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Сравнительный анализ  результатов ЕГЭ </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3" name="Таблица 2"/>
          <p:cNvGraphicFramePr>
            <a:graphicFrameLocks noGrp="1"/>
          </p:cNvGraphicFramePr>
          <p:nvPr>
            <p:extLst>
              <p:ext uri="{D42A27DB-BD31-4B8C-83A1-F6EECF244321}">
                <p14:modId xmlns="" xmlns:p14="http://schemas.microsoft.com/office/powerpoint/2010/main" val="3434670126"/>
              </p:ext>
            </p:extLst>
          </p:nvPr>
        </p:nvGraphicFramePr>
        <p:xfrm>
          <a:off x="232230" y="885369"/>
          <a:ext cx="10726502" cy="5642039"/>
        </p:xfrm>
        <a:graphic>
          <a:graphicData uri="http://schemas.openxmlformats.org/drawingml/2006/table">
            <a:tbl>
              <a:tblPr firstRow="1" firstCol="1" bandRow="1"/>
              <a:tblGrid>
                <a:gridCol w="3651025">
                  <a:extLst>
                    <a:ext uri="{9D8B030D-6E8A-4147-A177-3AD203B41FA5}">
                      <a16:colId xmlns="" xmlns:a16="http://schemas.microsoft.com/office/drawing/2014/main" val="3235954149"/>
                    </a:ext>
                  </a:extLst>
                </a:gridCol>
                <a:gridCol w="2054104">
                  <a:extLst>
                    <a:ext uri="{9D8B030D-6E8A-4147-A177-3AD203B41FA5}">
                      <a16:colId xmlns="" xmlns:a16="http://schemas.microsoft.com/office/drawing/2014/main" val="2188967985"/>
                    </a:ext>
                  </a:extLst>
                </a:gridCol>
                <a:gridCol w="1835170">
                  <a:extLst>
                    <a:ext uri="{9D8B030D-6E8A-4147-A177-3AD203B41FA5}">
                      <a16:colId xmlns="" xmlns:a16="http://schemas.microsoft.com/office/drawing/2014/main" val="1763652431"/>
                    </a:ext>
                  </a:extLst>
                </a:gridCol>
                <a:gridCol w="3186203">
                  <a:extLst>
                    <a:ext uri="{9D8B030D-6E8A-4147-A177-3AD203B41FA5}">
                      <a16:colId xmlns="" xmlns:a16="http://schemas.microsoft.com/office/drawing/2014/main" val="1764608307"/>
                    </a:ext>
                  </a:extLst>
                </a:gridCol>
              </a:tblGrid>
              <a:tr h="818903">
                <a:tc>
                  <a:txBody>
                    <a:bodyPr/>
                    <a:lstStyle/>
                    <a:p>
                      <a:pPr algn="ctr">
                        <a:lnSpc>
                          <a:spcPct val="115000"/>
                        </a:lnSpc>
                        <a:spcAft>
                          <a:spcPts val="0"/>
                        </a:spcAft>
                      </a:pPr>
                      <a:r>
                        <a:rPr lang="ru-RU"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Предметы</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0271" marR="6027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a:txBody>
                    <a:bodyPr/>
                    <a:lstStyle/>
                    <a:p>
                      <a:pPr algn="ctr">
                        <a:lnSpc>
                          <a:spcPct val="115000"/>
                        </a:lnSpc>
                        <a:spcAft>
                          <a:spcPts val="0"/>
                        </a:spcAft>
                      </a:pPr>
                      <a:r>
                        <a:rPr lang="ru-RU" sz="2000" dirty="0" smtClean="0">
                          <a:effectLst/>
                          <a:latin typeface="Calibri" panose="020F0502020204030204" pitchFamily="34" charset="0"/>
                          <a:ea typeface="Calibri" panose="020F0502020204030204" pitchFamily="34" charset="0"/>
                          <a:cs typeface="Times New Roman" panose="02020603050405020304" pitchFamily="18" charset="0"/>
                        </a:rPr>
                        <a:t>МАОУ СОШ №7</a:t>
                      </a:r>
                      <a:r>
                        <a:rPr lang="ru-RU" sz="2000" baseline="0" dirty="0" smtClean="0">
                          <a:effectLst/>
                          <a:latin typeface="Calibri" panose="020F0502020204030204" pitchFamily="34" charset="0"/>
                          <a:ea typeface="Calibri" panose="020F0502020204030204" pitchFamily="34" charset="0"/>
                          <a:cs typeface="Times New Roman" panose="02020603050405020304" pitchFamily="18" charset="0"/>
                        </a:rPr>
                        <a:t> 2018</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0271" marR="6027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a:txBody>
                    <a:bodyPr/>
                    <a:lstStyle/>
                    <a:p>
                      <a:pPr algn="ctr">
                        <a:lnSpc>
                          <a:spcPct val="115000"/>
                        </a:lnSpc>
                        <a:spcAft>
                          <a:spcPts val="0"/>
                        </a:spcAft>
                      </a:pPr>
                      <a:r>
                        <a:rPr lang="ru-RU" sz="2000" b="1"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Улан-Удэ 2018</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0271" marR="6027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a:txBody>
                    <a:bodyPr/>
                    <a:lstStyle/>
                    <a:p>
                      <a:pPr algn="ctr">
                        <a:lnSpc>
                          <a:spcPct val="115000"/>
                        </a:lnSpc>
                        <a:spcAft>
                          <a:spcPts val="0"/>
                        </a:spcAft>
                      </a:pPr>
                      <a:r>
                        <a:rPr lang="ru-RU"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РБ</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ru-RU"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2018</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0271" marR="602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extLst>
                  <a:ext uri="{0D108BD9-81ED-4DB2-BD59-A6C34878D82A}">
                    <a16:rowId xmlns="" xmlns:a16="http://schemas.microsoft.com/office/drawing/2014/main" val="3459407933"/>
                  </a:ext>
                </a:extLst>
              </a:tr>
              <a:tr h="396046">
                <a:tc>
                  <a:txBody>
                    <a:bodyPr/>
                    <a:lstStyle/>
                    <a:p>
                      <a:pPr algn="l">
                        <a:lnSpc>
                          <a:spcPct val="115000"/>
                        </a:lnSpc>
                        <a:spcAft>
                          <a:spcPts val="0"/>
                        </a:spcAft>
                      </a:pPr>
                      <a:r>
                        <a:rPr lang="ru-RU"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математика (Б)</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0271" marR="6027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ru-RU" dirty="0" smtClean="0"/>
                        <a:t>4,5</a:t>
                      </a:r>
                      <a:endParaRPr lang="ru-RU" dirty="0"/>
                    </a:p>
                  </a:txBody>
                  <a:tcPr marL="60271" marR="602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000">
                          <a:effectLst/>
                          <a:highlight>
                            <a:srgbClr val="00FF00"/>
                          </a:highlight>
                          <a:latin typeface="Times New Roman" panose="02020603050405020304" pitchFamily="18" charset="0"/>
                          <a:ea typeface="Times New Roman" panose="02020603050405020304" pitchFamily="18" charset="0"/>
                          <a:cs typeface="Times New Roman" panose="02020603050405020304" pitchFamily="18" charset="0"/>
                        </a:rPr>
                        <a:t>4,31</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0271" marR="602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000">
                          <a:effectLst/>
                          <a:latin typeface="Times New Roman" panose="02020603050405020304" pitchFamily="18" charset="0"/>
                          <a:ea typeface="Times New Roman" panose="02020603050405020304" pitchFamily="18" charset="0"/>
                          <a:cs typeface="Times New Roman" panose="02020603050405020304" pitchFamily="18" charset="0"/>
                        </a:rPr>
                        <a:t>4,18</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0271" marR="602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149572066"/>
                  </a:ext>
                </a:extLst>
              </a:tr>
              <a:tr h="396046">
                <a:tc>
                  <a:txBody>
                    <a:bodyPr/>
                    <a:lstStyle/>
                    <a:p>
                      <a:pPr algn="l">
                        <a:lnSpc>
                          <a:spcPct val="115000"/>
                        </a:lnSpc>
                        <a:spcAft>
                          <a:spcPts val="0"/>
                        </a:spcAft>
                      </a:pPr>
                      <a:r>
                        <a:rPr lang="ru-RU"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Математика (П)</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0271" marR="6027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ru-RU" dirty="0" smtClean="0"/>
                        <a:t>58,5</a:t>
                      </a:r>
                      <a:endParaRPr lang="ru-RU" dirty="0"/>
                    </a:p>
                  </a:txBody>
                  <a:tcPr marL="60271" marR="602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000" dirty="0" smtClean="0">
                          <a:solidFill>
                            <a:srgbClr val="000000"/>
                          </a:solidFill>
                          <a:effectLst/>
                          <a:highlight>
                            <a:srgbClr val="FF0000"/>
                          </a:highlight>
                          <a:latin typeface="Times New Roman" panose="02020603050405020304" pitchFamily="18" charset="0"/>
                          <a:ea typeface="Times New Roman" panose="02020603050405020304" pitchFamily="18" charset="0"/>
                          <a:cs typeface="Times New Roman" panose="02020603050405020304" pitchFamily="18" charset="0"/>
                        </a:rPr>
                        <a:t>45,77</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0271" marR="602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44,7</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0271" marR="602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3841785422"/>
                  </a:ext>
                </a:extLst>
              </a:tr>
              <a:tr h="396046">
                <a:tc>
                  <a:txBody>
                    <a:bodyPr/>
                    <a:lstStyle/>
                    <a:p>
                      <a:pPr algn="l">
                        <a:lnSpc>
                          <a:spcPct val="115000"/>
                        </a:lnSpc>
                        <a:spcAft>
                          <a:spcPts val="0"/>
                        </a:spcAft>
                      </a:pPr>
                      <a:r>
                        <a:rPr lang="ru-RU"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Русский язык</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0271" marR="6027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ru-RU" dirty="0" smtClean="0"/>
                        <a:t>80,68</a:t>
                      </a:r>
                      <a:endParaRPr lang="ru-RU" dirty="0"/>
                    </a:p>
                  </a:txBody>
                  <a:tcPr marL="60271" marR="602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000" dirty="0">
                          <a:solidFill>
                            <a:srgbClr val="000000"/>
                          </a:solidFill>
                          <a:effectLst/>
                          <a:highlight>
                            <a:srgbClr val="FF0000"/>
                          </a:highlight>
                          <a:latin typeface="Times New Roman" panose="02020603050405020304" pitchFamily="18" charset="0"/>
                          <a:ea typeface="Times New Roman" panose="02020603050405020304" pitchFamily="18" charset="0"/>
                          <a:cs typeface="Times New Roman" panose="02020603050405020304" pitchFamily="18" charset="0"/>
                        </a:rPr>
                        <a:t>70,17</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0271" marR="602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66,8</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0271" marR="602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2172745544"/>
                  </a:ext>
                </a:extLst>
              </a:tr>
              <a:tr h="396046">
                <a:tc>
                  <a:txBody>
                    <a:bodyPr/>
                    <a:lstStyle/>
                    <a:p>
                      <a:pPr algn="l">
                        <a:lnSpc>
                          <a:spcPct val="115000"/>
                        </a:lnSpc>
                        <a:spcAft>
                          <a:spcPts val="0"/>
                        </a:spcAft>
                      </a:pPr>
                      <a:r>
                        <a:rPr lang="ru-RU"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Литература</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0271" marR="6027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ru-RU" dirty="0" smtClean="0"/>
                        <a:t>71</a:t>
                      </a:r>
                      <a:endParaRPr lang="ru-RU" dirty="0"/>
                    </a:p>
                  </a:txBody>
                  <a:tcPr marL="60271" marR="602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000" dirty="0">
                          <a:solidFill>
                            <a:srgbClr val="000000"/>
                          </a:solidFill>
                          <a:effectLst/>
                          <a:highlight>
                            <a:srgbClr val="FF0000"/>
                          </a:highlight>
                          <a:latin typeface="Times New Roman" panose="02020603050405020304" pitchFamily="18" charset="0"/>
                          <a:ea typeface="Times New Roman" panose="02020603050405020304" pitchFamily="18" charset="0"/>
                          <a:cs typeface="Times New Roman" panose="02020603050405020304" pitchFamily="18" charset="0"/>
                        </a:rPr>
                        <a:t>58,43</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0271" marR="602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59,27</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0271" marR="602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2656584475"/>
                  </a:ext>
                </a:extLst>
              </a:tr>
              <a:tr h="396046">
                <a:tc>
                  <a:txBody>
                    <a:bodyPr/>
                    <a:lstStyle/>
                    <a:p>
                      <a:pPr algn="l">
                        <a:lnSpc>
                          <a:spcPct val="115000"/>
                        </a:lnSpc>
                        <a:spcAft>
                          <a:spcPts val="0"/>
                        </a:spcAft>
                      </a:pPr>
                      <a:r>
                        <a:rPr lang="ru-RU"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История</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0271" marR="6027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ru-RU" dirty="0" smtClean="0"/>
                        <a:t>84</a:t>
                      </a:r>
                      <a:endParaRPr lang="ru-RU" dirty="0"/>
                    </a:p>
                  </a:txBody>
                  <a:tcPr marL="60271" marR="602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000">
                          <a:solidFill>
                            <a:srgbClr val="000000"/>
                          </a:solidFill>
                          <a:effectLst/>
                          <a:highlight>
                            <a:srgbClr val="00FF00"/>
                          </a:highlight>
                          <a:latin typeface="Times New Roman" panose="02020603050405020304" pitchFamily="18" charset="0"/>
                          <a:ea typeface="Times New Roman" panose="02020603050405020304" pitchFamily="18" charset="0"/>
                          <a:cs typeface="Times New Roman" panose="02020603050405020304" pitchFamily="18" charset="0"/>
                        </a:rPr>
                        <a:t>50</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0271" marR="602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48,09</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0271" marR="602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3065886673"/>
                  </a:ext>
                </a:extLst>
              </a:tr>
              <a:tr h="391334">
                <a:tc>
                  <a:txBody>
                    <a:bodyPr/>
                    <a:lstStyle/>
                    <a:p>
                      <a:pPr algn="l">
                        <a:lnSpc>
                          <a:spcPct val="115000"/>
                        </a:lnSpc>
                        <a:spcAft>
                          <a:spcPts val="0"/>
                        </a:spcAft>
                      </a:pPr>
                      <a:r>
                        <a:rPr lang="ru-RU"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Обществознание</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0271" marR="6027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ru-RU" dirty="0" smtClean="0"/>
                        <a:t>53</a:t>
                      </a:r>
                      <a:endParaRPr lang="ru-RU" dirty="0"/>
                    </a:p>
                  </a:txBody>
                  <a:tcPr marL="60271" marR="602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000">
                          <a:solidFill>
                            <a:srgbClr val="000000"/>
                          </a:solidFill>
                          <a:effectLst/>
                          <a:highlight>
                            <a:srgbClr val="00FF00"/>
                          </a:highlight>
                          <a:latin typeface="Times New Roman" panose="02020603050405020304" pitchFamily="18" charset="0"/>
                          <a:ea typeface="Times New Roman" panose="02020603050405020304" pitchFamily="18" charset="0"/>
                          <a:cs typeface="Times New Roman" panose="02020603050405020304" pitchFamily="18" charset="0"/>
                        </a:rPr>
                        <a:t>52,1</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0271" marR="602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50,37</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0271" marR="602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050270629"/>
                  </a:ext>
                </a:extLst>
              </a:tr>
              <a:tr h="396046">
                <a:tc>
                  <a:txBody>
                    <a:bodyPr/>
                    <a:lstStyle/>
                    <a:p>
                      <a:pPr algn="l">
                        <a:lnSpc>
                          <a:spcPct val="115000"/>
                        </a:lnSpc>
                        <a:spcAft>
                          <a:spcPts val="0"/>
                        </a:spcAft>
                      </a:pPr>
                      <a:r>
                        <a:rPr lang="ru-RU"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Химия</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0271" marR="6027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ru-RU" dirty="0" smtClean="0"/>
                        <a:t>65.4</a:t>
                      </a:r>
                      <a:endParaRPr lang="ru-RU" dirty="0"/>
                    </a:p>
                  </a:txBody>
                  <a:tcPr marL="60271" marR="602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000">
                          <a:solidFill>
                            <a:srgbClr val="000000"/>
                          </a:solidFill>
                          <a:effectLst/>
                          <a:highlight>
                            <a:srgbClr val="00FF00"/>
                          </a:highlight>
                          <a:latin typeface="Times New Roman" panose="02020603050405020304" pitchFamily="18" charset="0"/>
                          <a:ea typeface="Times New Roman" panose="02020603050405020304" pitchFamily="18" charset="0"/>
                          <a:cs typeface="Times New Roman" panose="02020603050405020304" pitchFamily="18" charset="0"/>
                        </a:rPr>
                        <a:t>48,55</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0271" marR="602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46,17</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0271" marR="602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2414372307"/>
                  </a:ext>
                </a:extLst>
              </a:tr>
              <a:tr h="396046">
                <a:tc>
                  <a:txBody>
                    <a:bodyPr/>
                    <a:lstStyle/>
                    <a:p>
                      <a:pPr algn="l">
                        <a:lnSpc>
                          <a:spcPct val="115000"/>
                        </a:lnSpc>
                        <a:spcAft>
                          <a:spcPts val="0"/>
                        </a:spcAft>
                      </a:pPr>
                      <a:r>
                        <a:rPr lang="ru-RU"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Физика</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0271" marR="6027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ru-RU" dirty="0" smtClean="0"/>
                        <a:t>57,3</a:t>
                      </a:r>
                      <a:endParaRPr lang="ru-RU" dirty="0"/>
                    </a:p>
                  </a:txBody>
                  <a:tcPr marL="60271" marR="602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000">
                          <a:solidFill>
                            <a:srgbClr val="000000"/>
                          </a:solidFill>
                          <a:effectLst/>
                          <a:highlight>
                            <a:srgbClr val="00FF00"/>
                          </a:highlight>
                          <a:latin typeface="Times New Roman" panose="02020603050405020304" pitchFamily="18" charset="0"/>
                          <a:ea typeface="Times New Roman" panose="02020603050405020304" pitchFamily="18" charset="0"/>
                          <a:cs typeface="Times New Roman" panose="02020603050405020304" pitchFamily="18" charset="0"/>
                        </a:rPr>
                        <a:t>49,6</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0271" marR="602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47,47</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0271" marR="602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354796047"/>
                  </a:ext>
                </a:extLst>
              </a:tr>
              <a:tr h="396046">
                <a:tc>
                  <a:txBody>
                    <a:bodyPr/>
                    <a:lstStyle/>
                    <a:p>
                      <a:pPr algn="l">
                        <a:lnSpc>
                          <a:spcPct val="115000"/>
                        </a:lnSpc>
                        <a:spcAft>
                          <a:spcPts val="0"/>
                        </a:spcAft>
                      </a:pPr>
                      <a:r>
                        <a:rPr lang="ru-RU"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Биология</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0271" marR="6027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ru-RU" dirty="0" smtClean="0"/>
                        <a:t>64</a:t>
                      </a:r>
                      <a:endParaRPr lang="ru-RU" dirty="0"/>
                    </a:p>
                  </a:txBody>
                  <a:tcPr marL="60271" marR="602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000">
                          <a:solidFill>
                            <a:srgbClr val="000000"/>
                          </a:solidFill>
                          <a:effectLst/>
                          <a:highlight>
                            <a:srgbClr val="00FF00"/>
                          </a:highlight>
                          <a:latin typeface="Times New Roman" panose="02020603050405020304" pitchFamily="18" charset="0"/>
                          <a:ea typeface="Times New Roman" panose="02020603050405020304" pitchFamily="18" charset="0"/>
                          <a:cs typeface="Times New Roman" panose="02020603050405020304" pitchFamily="18" charset="0"/>
                        </a:rPr>
                        <a:t>51,99</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0271" marR="602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48,78</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0271" marR="602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634848099"/>
                  </a:ext>
                </a:extLst>
              </a:tr>
              <a:tr h="396046">
                <a:tc>
                  <a:txBody>
                    <a:bodyPr/>
                    <a:lstStyle/>
                    <a:p>
                      <a:pPr algn="l">
                        <a:lnSpc>
                          <a:spcPct val="115000"/>
                        </a:lnSpc>
                        <a:spcAft>
                          <a:spcPts val="0"/>
                        </a:spcAft>
                      </a:pPr>
                      <a:r>
                        <a:rPr lang="ru-RU"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География</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0271" marR="6027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ru-RU" dirty="0" smtClean="0"/>
                        <a:t>64</a:t>
                      </a:r>
                      <a:endParaRPr lang="ru-RU" dirty="0"/>
                    </a:p>
                  </a:txBody>
                  <a:tcPr marL="60271" marR="602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000" dirty="0">
                          <a:solidFill>
                            <a:srgbClr val="000000"/>
                          </a:solidFill>
                          <a:effectLst/>
                          <a:highlight>
                            <a:srgbClr val="00FF00"/>
                          </a:highlight>
                          <a:latin typeface="Times New Roman" panose="02020603050405020304" pitchFamily="18" charset="0"/>
                          <a:ea typeface="Times New Roman" panose="02020603050405020304" pitchFamily="18" charset="0"/>
                          <a:cs typeface="Times New Roman" panose="02020603050405020304" pitchFamily="18" charset="0"/>
                        </a:rPr>
                        <a:t>56,92</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0271" marR="602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50,25</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0271" marR="602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3743686233"/>
                  </a:ext>
                </a:extLst>
              </a:tr>
              <a:tr h="471342">
                <a:tc>
                  <a:txBody>
                    <a:bodyPr/>
                    <a:lstStyle/>
                    <a:p>
                      <a:pPr algn="l">
                        <a:lnSpc>
                          <a:spcPct val="115000"/>
                        </a:lnSpc>
                        <a:spcAft>
                          <a:spcPts val="0"/>
                        </a:spcAft>
                      </a:pPr>
                      <a:r>
                        <a:rPr lang="ru-RU"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Английский язык</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0271" marR="6027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ru-RU" dirty="0" smtClean="0"/>
                        <a:t>54</a:t>
                      </a:r>
                      <a:endParaRPr lang="ru-RU" dirty="0"/>
                    </a:p>
                  </a:txBody>
                  <a:tcPr marL="60271" marR="602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000" dirty="0">
                          <a:solidFill>
                            <a:srgbClr val="000000"/>
                          </a:solidFill>
                          <a:effectLst/>
                          <a:highlight>
                            <a:srgbClr val="00FF00"/>
                          </a:highlight>
                          <a:latin typeface="Times New Roman" panose="02020603050405020304" pitchFamily="18" charset="0"/>
                          <a:ea typeface="Times New Roman" panose="02020603050405020304" pitchFamily="18" charset="0"/>
                          <a:cs typeface="Times New Roman" panose="02020603050405020304" pitchFamily="18" charset="0"/>
                        </a:rPr>
                        <a:t>63,97</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0271" marR="602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62,86</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60271" marR="602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1312297909"/>
                  </a:ext>
                </a:extLst>
              </a:tr>
              <a:tr h="396046">
                <a:tc>
                  <a:txBody>
                    <a:bodyPr/>
                    <a:lstStyle/>
                    <a:p>
                      <a:pPr algn="l">
                        <a:lnSpc>
                          <a:spcPct val="115000"/>
                        </a:lnSpc>
                        <a:spcAft>
                          <a:spcPts val="0"/>
                        </a:spcAft>
                      </a:pPr>
                      <a:r>
                        <a:rPr lang="ru-RU"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Информатика</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0271" marR="6027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ru-RU" dirty="0" smtClean="0"/>
                        <a:t>55</a:t>
                      </a:r>
                      <a:endParaRPr lang="ru-RU" dirty="0"/>
                    </a:p>
                  </a:txBody>
                  <a:tcPr marL="60271" marR="602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000" dirty="0">
                          <a:solidFill>
                            <a:srgbClr val="000000"/>
                          </a:solidFill>
                          <a:effectLst/>
                          <a:highlight>
                            <a:srgbClr val="00FF00"/>
                          </a:highlight>
                          <a:latin typeface="Times New Roman" panose="02020603050405020304" pitchFamily="18" charset="0"/>
                          <a:ea typeface="Times New Roman" panose="02020603050405020304" pitchFamily="18" charset="0"/>
                          <a:cs typeface="Times New Roman" panose="02020603050405020304" pitchFamily="18" charset="0"/>
                        </a:rPr>
                        <a:t>53,06</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0271" marR="602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ru-RU"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52,69</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0271" marR="6027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 xmlns:a16="http://schemas.microsoft.com/office/drawing/2014/main" val="3187046608"/>
                  </a:ext>
                </a:extLst>
              </a:tr>
            </a:tbl>
          </a:graphicData>
        </a:graphic>
      </p:graphicFrame>
    </p:spTree>
    <p:extLst>
      <p:ext uri="{BB962C8B-B14F-4D97-AF65-F5344CB8AC3E}">
        <p14:creationId xmlns="" xmlns:p14="http://schemas.microsoft.com/office/powerpoint/2010/main" val="36336181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937FFF7B-0BD0-4E3F-BABC-AEEA76279C9B}"/>
              </a:ext>
            </a:extLst>
          </p:cNvPr>
          <p:cNvSpPr>
            <a:spLocks noGrp="1"/>
          </p:cNvSpPr>
          <p:nvPr>
            <p:ph type="title"/>
          </p:nvPr>
        </p:nvSpPr>
        <p:spPr>
          <a:xfrm>
            <a:off x="677334" y="609600"/>
            <a:ext cx="8596668" cy="828583"/>
          </a:xfrm>
        </p:spPr>
        <p:txBody>
          <a:bodyPr/>
          <a:lstStyle/>
          <a:p>
            <a:pPr algn="ctr"/>
            <a:r>
              <a:rPr lang="ru-RU" dirty="0">
                <a:solidFill>
                  <a:schemeClr val="tx1"/>
                </a:solidFill>
              </a:rPr>
              <a:t>Диапазоны </a:t>
            </a:r>
            <a:r>
              <a:rPr lang="ru-RU" dirty="0" smtClean="0">
                <a:solidFill>
                  <a:schemeClr val="tx1"/>
                </a:solidFill>
              </a:rPr>
              <a:t>баллов </a:t>
            </a:r>
            <a:endParaRPr lang="ru-RU" dirty="0">
              <a:solidFill>
                <a:schemeClr val="tx1"/>
              </a:solidFill>
            </a:endParaRPr>
          </a:p>
        </p:txBody>
      </p:sp>
      <p:graphicFrame>
        <p:nvGraphicFramePr>
          <p:cNvPr id="3" name="Объект 2">
            <a:extLst>
              <a:ext uri="{FF2B5EF4-FFF2-40B4-BE49-F238E27FC236}">
                <a16:creationId xmlns="" xmlns:a16="http://schemas.microsoft.com/office/drawing/2014/main" id="{44AE4F0A-D4D2-49F6-A321-5022A26E67B8}"/>
              </a:ext>
            </a:extLst>
          </p:cNvPr>
          <p:cNvGraphicFramePr>
            <a:graphicFrameLocks noChangeAspect="1"/>
          </p:cNvGraphicFramePr>
          <p:nvPr>
            <p:extLst>
              <p:ext uri="{D42A27DB-BD31-4B8C-83A1-F6EECF244321}">
                <p14:modId xmlns="" xmlns:p14="http://schemas.microsoft.com/office/powerpoint/2010/main" val="582699332"/>
              </p:ext>
            </p:extLst>
          </p:nvPr>
        </p:nvGraphicFramePr>
        <p:xfrm>
          <a:off x="1528763" y="1493838"/>
          <a:ext cx="8472487" cy="4283075"/>
        </p:xfrm>
        <a:graphic>
          <a:graphicData uri="http://schemas.openxmlformats.org/presentationml/2006/ole">
            <p:oleObj spid="_x0000_s1026" name="Лист" r:id="rId3" imgW="7534320" imgH="3181437" progId="Excel.Sheet.12">
              <p:embed/>
            </p:oleObj>
          </a:graphicData>
        </a:graphic>
      </p:graphicFrame>
    </p:spTree>
    <p:extLst>
      <p:ext uri="{BB962C8B-B14F-4D97-AF65-F5344CB8AC3E}">
        <p14:creationId xmlns="" xmlns:p14="http://schemas.microsoft.com/office/powerpoint/2010/main" val="1569307296"/>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1231</TotalTime>
  <Words>603</Words>
  <Application>Microsoft Office PowerPoint</Application>
  <PresentationFormat>Произвольный</PresentationFormat>
  <Paragraphs>180</Paragraphs>
  <Slides>11</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11</vt:i4>
      </vt:variant>
    </vt:vector>
  </HeadingPairs>
  <TitlesOfParts>
    <vt:vector size="13" baseType="lpstr">
      <vt:lpstr>Аспект</vt:lpstr>
      <vt:lpstr>Лист</vt:lpstr>
      <vt:lpstr>ПЕДСОВЕТ  «Качество образования и возможности его повышения в условиях реализации инновационной общеобразовательной  программы технологического профиля» </vt:lpstr>
      <vt:lpstr>Программа:</vt:lpstr>
      <vt:lpstr>1. Качество образования в МАОУ СОШ №7 г. Улан-Удэ в разрезе внешнего тестирования. </vt:lpstr>
      <vt:lpstr>ВПР «Русский язык» 5 класс</vt:lpstr>
      <vt:lpstr>ВПР «Математика» 5 класс</vt:lpstr>
      <vt:lpstr>Слайд 6</vt:lpstr>
      <vt:lpstr>Слайд 7</vt:lpstr>
      <vt:lpstr>Слайд 8</vt:lpstr>
      <vt:lpstr>Диапазоны баллов </vt:lpstr>
      <vt:lpstr>Слайд 10</vt:lpstr>
      <vt:lpstr>Слайд 11</vt:lpstr>
    </vt:vector>
  </TitlesOfParts>
  <Company>SPecialiST RePack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Итоги ГИА 2018 г. </dc:title>
  <dc:creator>Admin</dc:creator>
  <cp:lastModifiedBy>20-пк-7</cp:lastModifiedBy>
  <cp:revision>123</cp:revision>
  <dcterms:created xsi:type="dcterms:W3CDTF">2018-09-26T03:15:06Z</dcterms:created>
  <dcterms:modified xsi:type="dcterms:W3CDTF">2018-11-12T08:58:11Z</dcterms:modified>
</cp:coreProperties>
</file>