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4" r:id="rId3"/>
    <p:sldId id="259" r:id="rId4"/>
    <p:sldId id="272" r:id="rId5"/>
    <p:sldId id="266" r:id="rId6"/>
    <p:sldId id="267" r:id="rId7"/>
    <p:sldId id="273" r:id="rId8"/>
    <p:sldId id="274" r:id="rId9"/>
    <p:sldId id="275" r:id="rId10"/>
    <p:sldId id="278" r:id="rId11"/>
    <p:sldId id="279" r:id="rId12"/>
    <p:sldId id="260" r:id="rId13"/>
    <p:sldId id="271" r:id="rId14"/>
    <p:sldId id="268" r:id="rId15"/>
    <p:sldId id="281" r:id="rId16"/>
    <p:sldId id="280" r:id="rId17"/>
    <p:sldId id="26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0EF23-32DC-4CDD-A212-30342964A942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F6F7-8C50-4BC2-A2BD-49AEE59E4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560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0EF23-32DC-4CDD-A212-30342964A942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F6F7-8C50-4BC2-A2BD-49AEE59E4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73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0EF23-32DC-4CDD-A212-30342964A942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F6F7-8C50-4BC2-A2BD-49AEE59E4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433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0EF23-32DC-4CDD-A212-30342964A942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F6F7-8C50-4BC2-A2BD-49AEE59E4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274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0EF23-32DC-4CDD-A212-30342964A942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F6F7-8C50-4BC2-A2BD-49AEE59E4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258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0EF23-32DC-4CDD-A212-30342964A942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F6F7-8C50-4BC2-A2BD-49AEE59E4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986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0EF23-32DC-4CDD-A212-30342964A942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F6F7-8C50-4BC2-A2BD-49AEE59E4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423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0EF23-32DC-4CDD-A212-30342964A942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F6F7-8C50-4BC2-A2BD-49AEE59E4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981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0EF23-32DC-4CDD-A212-30342964A942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F6F7-8C50-4BC2-A2BD-49AEE59E4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829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0EF23-32DC-4CDD-A212-30342964A942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F6F7-8C50-4BC2-A2BD-49AEE59E4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981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0EF23-32DC-4CDD-A212-30342964A942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6F6F7-8C50-4BC2-A2BD-49AEE59E4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543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0EF23-32DC-4CDD-A212-30342964A942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6F6F7-8C50-4BC2-A2BD-49AEE59E4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520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1.png"/><Relationship Id="rId5" Type="http://schemas.openxmlformats.org/officeDocument/2006/relationships/image" Target="../media/image20.png"/><Relationship Id="rId10" Type="http://schemas.openxmlformats.org/officeDocument/2006/relationships/image" Target="../media/image25.gif"/><Relationship Id="rId4" Type="http://schemas.openxmlformats.org/officeDocument/2006/relationships/image" Target="../media/image19.png"/><Relationship Id="rId9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524000" y="266218"/>
            <a:ext cx="9144000" cy="3611301"/>
          </a:xfrm>
        </p:spPr>
        <p:txBody>
          <a:bodyPr>
            <a:normAutofit fontScale="90000"/>
          </a:bodyPr>
          <a:lstStyle/>
          <a:p>
            <a:r>
              <a:rPr lang="ru-RU" sz="5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час</a:t>
            </a:r>
            <a:br>
              <a:rPr lang="ru-RU" sz="5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Билет в профессиональное будущее</a:t>
            </a:r>
            <a:endParaRPr lang="ru-RU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648446" y="3877519"/>
            <a:ext cx="4120587" cy="1273215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002060"/>
                </a:solidFill>
              </a:rPr>
              <a:t>Подготовила:</a:t>
            </a:r>
          </a:p>
          <a:p>
            <a:r>
              <a:rPr lang="ru-RU" sz="1800" dirty="0" smtClean="0">
                <a:solidFill>
                  <a:srgbClr val="002060"/>
                </a:solidFill>
              </a:rPr>
              <a:t>Суслова Л.Н., </a:t>
            </a:r>
          </a:p>
          <a:p>
            <a:r>
              <a:rPr lang="ru-RU" sz="1800" dirty="0" smtClean="0">
                <a:solidFill>
                  <a:srgbClr val="002060"/>
                </a:solidFill>
              </a:rPr>
              <a:t>учитель МАОУ «СОШ №7»</a:t>
            </a:r>
            <a:endParaRPr lang="ru-RU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953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251" y="833081"/>
            <a:ext cx="6575300" cy="5486875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9468" y="270933"/>
            <a:ext cx="4333250" cy="64317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solidFill>
                  <a:srgbClr val="002060"/>
                </a:solidFill>
              </a:rPr>
              <a:t>Профессиограмма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89467" y="914104"/>
            <a:ext cx="4920335" cy="5486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человеку легче было ориентироваться в мире профессий, ученые разделили их на 5 типов в зависимости от предмета труда: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Человек-природа.</a:t>
            </a:r>
          </a:p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Человек-техника.</a:t>
            </a:r>
          </a:p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Человек-человек.</a:t>
            </a:r>
          </a:p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Человек-знаковая система.</a:t>
            </a:r>
          </a:p>
          <a:p>
            <a:pPr lvl="0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Человек-художественный образ.</a:t>
            </a:r>
          </a:p>
          <a:p>
            <a:pPr marL="0" indent="0">
              <a:buNone/>
            </a:pP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3758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надо знать, чтобы правильно выбрать профессию?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8200" y="2152891"/>
            <a:ext cx="10515600" cy="40240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себе?</a:t>
            </a:r>
          </a:p>
          <a:p>
            <a:pPr marL="0" indent="0" algn="ctr">
              <a:buNone/>
            </a:pPr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профессии?</a:t>
            </a:r>
          </a:p>
          <a:p>
            <a:pPr marL="0" indent="0" algn="ctr">
              <a:buNone/>
            </a:pPr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своей семье?</a:t>
            </a:r>
          </a:p>
          <a:p>
            <a:pPr marL="0" indent="0" algn="ctr">
              <a:buNone/>
            </a:pPr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обществе?</a:t>
            </a:r>
          </a:p>
          <a:p>
            <a:pPr marL="0" indent="0" algn="ctr">
              <a:buNone/>
            </a:pPr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Будущем?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16" y="5584712"/>
            <a:ext cx="1719221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9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4731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Ребусы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Объект 16"/>
          <p:cNvSpPr>
            <a:spLocks noGrp="1"/>
          </p:cNvSpPr>
          <p:nvPr>
            <p:ph idx="1"/>
          </p:nvPr>
        </p:nvSpPr>
        <p:spPr>
          <a:xfrm>
            <a:off x="6007262" y="4826791"/>
            <a:ext cx="1805650" cy="255943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</a:t>
            </a:r>
            <a:endParaRPr lang="ru-RU" sz="1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4" y="2566883"/>
            <a:ext cx="1155902" cy="15216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505" y="3201595"/>
            <a:ext cx="1902117" cy="8779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3848" y="2557801"/>
            <a:ext cx="190212" cy="152169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5666" y="2557801"/>
            <a:ext cx="190212" cy="15216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4772" y="2566883"/>
            <a:ext cx="1194919" cy="1521694"/>
          </a:xfrm>
          <a:prstGeom prst="rect">
            <a:avLst/>
          </a:prstGeom>
        </p:spPr>
      </p:pic>
      <p:pic>
        <p:nvPicPr>
          <p:cNvPr id="32" name="Picture 18" descr="ребус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877" y="1427278"/>
            <a:ext cx="146304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6741" y="1609053"/>
            <a:ext cx="1526570" cy="133148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7029" y="1428431"/>
            <a:ext cx="190212" cy="152169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4267" y="1428431"/>
            <a:ext cx="190212" cy="152169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4479" y="1428431"/>
            <a:ext cx="190212" cy="1521694"/>
          </a:xfrm>
          <a:prstGeom prst="rect">
            <a:avLst/>
          </a:prstGeom>
        </p:spPr>
      </p:pic>
      <p:pic>
        <p:nvPicPr>
          <p:cNvPr id="37" name="Picture 26" descr="ребусы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899" y="3683215"/>
            <a:ext cx="92583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8" descr="ребусы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337" y="5083887"/>
            <a:ext cx="89154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9682" y="350672"/>
            <a:ext cx="1719221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83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132" y="425850"/>
            <a:ext cx="8003522" cy="60063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56" y="300438"/>
            <a:ext cx="1719221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14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профессии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882096" y="1509712"/>
            <a:ext cx="8471704" cy="4856363"/>
          </a:xfrm>
        </p:spPr>
        <p:txBody>
          <a:bodyPr/>
          <a:lstStyle/>
          <a:p>
            <a:pPr marL="0" indent="0" fontAlgn="t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Самые востребованные профессии в России</a:t>
            </a:r>
          </a:p>
          <a:p>
            <a:pPr marL="0" indent="0" fontAlgn="t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Менеджер и маркетолог </a:t>
            </a:r>
          </a:p>
          <a:p>
            <a:pPr marL="0" indent="0" fontAlgn="t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IT-специалисты </a:t>
            </a:r>
          </a:p>
          <a:p>
            <a:pPr marL="0" indent="0" fontAlgn="t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Специалисты банковского дела</a:t>
            </a:r>
          </a:p>
          <a:p>
            <a:pPr marL="0" indent="0" fontAlgn="t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Учитель, врач </a:t>
            </a:r>
          </a:p>
          <a:p>
            <a:pPr marL="0" indent="0" fontAlgn="t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Инженеры, строители </a:t>
            </a:r>
          </a:p>
          <a:p>
            <a:pPr marL="0" indent="0" fontAlgn="t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Туризм и гостиничное дело </a:t>
            </a:r>
          </a:p>
          <a:p>
            <a:pPr marL="0" indent="0" fontAlgn="t">
              <a:buNone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Но самые востребованные в России — рабочие профессии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21" y="470617"/>
            <a:ext cx="1905775" cy="134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65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266217"/>
            <a:ext cx="9421602" cy="155940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Профессии, которые будут востребованы через 5 лет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8200" y="2091841"/>
            <a:ext cx="10515600" cy="4085122"/>
          </a:xfrm>
        </p:spPr>
        <p:txBody>
          <a:bodyPr/>
          <a:lstStyle/>
          <a:p>
            <a:pPr fontAlgn="t"/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трудно добываемым запасам нефти </a:t>
            </a:r>
          </a:p>
          <a:p>
            <a:pPr fontAlgn="t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Селекционер, специалист по генной инженерии растений </a:t>
            </a:r>
          </a:p>
          <a:p>
            <a:pPr fontAlgn="t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 в сфере альтернативной энергетики </a:t>
            </a:r>
          </a:p>
          <a:p>
            <a:pPr fontAlgn="t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Урбанист, специалист по развитию территорий 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5587" y="266217"/>
            <a:ext cx="1908213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87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7538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Самые перспективные профессии будущего:</a:t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связи с развитием новейших технологий появится множество новых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профессий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5367756"/>
              </p:ext>
            </p:extLst>
          </p:nvPr>
        </p:nvGraphicFramePr>
        <p:xfrm>
          <a:off x="393538" y="1551008"/>
          <a:ext cx="11563110" cy="51044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81555">
                  <a:extLst>
                    <a:ext uri="{9D8B030D-6E8A-4147-A177-3AD203B41FA5}">
                      <a16:colId xmlns:a16="http://schemas.microsoft.com/office/drawing/2014/main" xmlns="" val="676659845"/>
                    </a:ext>
                  </a:extLst>
                </a:gridCol>
                <a:gridCol w="5781555">
                  <a:extLst>
                    <a:ext uri="{9D8B030D-6E8A-4147-A177-3AD203B41FA5}">
                      <a16:colId xmlns:a16="http://schemas.microsoft.com/office/drawing/2014/main" xmlns="" val="1470272533"/>
                    </a:ext>
                  </a:extLst>
                </a:gridCol>
              </a:tblGrid>
              <a:tr h="5104435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 2" panose="05020102010507070707" pitchFamily="18" charset="2"/>
                        <a:buChar char=""/>
                        <a:tabLst>
                          <a:tab pos="194945" algn="l"/>
                        </a:tabLst>
                      </a:pPr>
                      <a:r>
                        <a:rPr lang="ru-RU" sz="1800" b="1" i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Инженер</a:t>
                      </a:r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по выращиванию искусственных органов – создатель живых частей тела.</a:t>
                      </a:r>
                    </a:p>
                    <a:p>
                      <a:pPr marL="0" lvl="0" indent="0">
                        <a:spcAft>
                          <a:spcPts val="0"/>
                        </a:spcAft>
                        <a:buFont typeface="Wingdings 2" panose="05020102010507070707" pitchFamily="18" charset="2"/>
                        <a:buNone/>
                        <a:tabLst>
                          <a:tab pos="194945" algn="l"/>
                        </a:tabLst>
                      </a:pPr>
                      <a:endParaRPr lang="ru-RU" sz="1800" b="1" i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 2" panose="05020102010507070707" pitchFamily="18" charset="2"/>
                        <a:buChar char=""/>
                        <a:tabLst>
                          <a:tab pos="194945" algn="l"/>
                        </a:tabLst>
                      </a:pPr>
                      <a:r>
                        <a:rPr lang="ru-RU" sz="1800" b="1" i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Нано-медик</a:t>
                      </a:r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врач-специалист по работе с таким медицинским оборудованием как крошечные роботы.</a:t>
                      </a:r>
                    </a:p>
                    <a:p>
                      <a:pPr marL="0" lvl="0" indent="0">
                        <a:spcAft>
                          <a:spcPts val="0"/>
                        </a:spcAft>
                        <a:buFont typeface="Wingdings 2" panose="05020102010507070707" pitchFamily="18" charset="2"/>
                        <a:buNone/>
                        <a:tabLst>
                          <a:tab pos="194945" algn="l"/>
                        </a:tabLst>
                      </a:pPr>
                      <a:endParaRPr lang="ru-RU" sz="1800" b="1" i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 2" panose="05020102010507070707" pitchFamily="18" charset="2"/>
                        <a:buChar char=""/>
                        <a:tabLst>
                          <a:tab pos="194945" algn="l"/>
                        </a:tabLst>
                      </a:pPr>
                      <a:r>
                        <a:rPr lang="ru-RU" sz="1800" b="1" i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Фермеры</a:t>
                      </a:r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работающие с генными технологиями – специалисты по выращиванию новых пород животных и сортов растений с вакциной от различных заболеваний.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 2" panose="05020102010507070707" pitchFamily="18" charset="2"/>
                        <a:buChar char=""/>
                        <a:tabLst>
                          <a:tab pos="194945" algn="l"/>
                        </a:tabLst>
                      </a:pPr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i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Эксперт в сфере альтернативной энергетики</a:t>
                      </a:r>
                    </a:p>
                    <a:p>
                      <a:pPr marL="0" lvl="0" indent="0">
                        <a:spcAft>
                          <a:spcPts val="0"/>
                        </a:spcAft>
                        <a:buFont typeface="Wingdings 2" panose="05020102010507070707" pitchFamily="18" charset="2"/>
                        <a:buNone/>
                        <a:tabLst>
                          <a:tab pos="194945" algn="l"/>
                        </a:tabLst>
                      </a:pPr>
                      <a:endParaRPr lang="ru-RU" sz="1800" b="1" i="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 2" panose="05020102010507070707" pitchFamily="18" charset="2"/>
                        <a:buChar char=""/>
                        <a:tabLst>
                          <a:tab pos="194945" algn="l"/>
                        </a:tabLst>
                      </a:pPr>
                      <a:r>
                        <a:rPr lang="ru-RU" sz="1800" b="1" i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Пилот космического корабля и галактический архитектор</a:t>
                      </a:r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Данные профессии станут популярными в связи с освоением космоса и развитием космического туризма.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Wingdings 2" panose="05020102010507070707" pitchFamily="18" charset="2"/>
                        <a:buChar char=""/>
                        <a:tabLst>
                          <a:tab pos="194945" algn="l"/>
                        </a:tabLst>
                      </a:pPr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Аналитик больших данных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 2" panose="05020102010507070707" pitchFamily="18" charset="2"/>
                        <a:buChar char=""/>
                        <a:tabLst>
                          <a:tab pos="194945" algn="l"/>
                        </a:tabLst>
                      </a:pPr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Дата-технолог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 2" panose="05020102010507070707" pitchFamily="18" charset="2"/>
                        <a:buChar char=""/>
                        <a:tabLst>
                          <a:tab pos="194945" algn="l"/>
                        </a:tabLst>
                      </a:pPr>
                      <a:r>
                        <a:rPr lang="ru-RU" sz="1800" b="1" i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Нейропсихолог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 2" panose="05020102010507070707" pitchFamily="18" charset="2"/>
                        <a:buChar char=""/>
                        <a:tabLst>
                          <a:tab pos="194945" algn="l"/>
                        </a:tabLst>
                      </a:pPr>
                      <a:r>
                        <a:rPr lang="ru-RU" sz="1800" b="1" i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Психолингвист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 2" panose="05020102010507070707" pitchFamily="18" charset="2"/>
                        <a:buChar char=""/>
                        <a:tabLst>
                          <a:tab pos="194945" algn="l"/>
                        </a:tabLst>
                      </a:pPr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Специалист по «умным» сетям электроснабжения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 2" panose="05020102010507070707" pitchFamily="18" charset="2"/>
                        <a:buChar char=""/>
                        <a:tabLst>
                          <a:tab pos="194945" algn="l"/>
                        </a:tabLst>
                      </a:pPr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Специалист по дистанционному образованию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 2" panose="05020102010507070707" pitchFamily="18" charset="2"/>
                        <a:buChar char=""/>
                        <a:tabLst>
                          <a:tab pos="194945" algn="l"/>
                        </a:tabLst>
                      </a:pPr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Аналитик больших данных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 2" panose="05020102010507070707" pitchFamily="18" charset="2"/>
                        <a:buChar char=""/>
                        <a:tabLst>
                          <a:tab pos="194945" algn="l"/>
                        </a:tabLst>
                      </a:pPr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Дата-технолог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 2" panose="05020102010507070707" pitchFamily="18" charset="2"/>
                        <a:buChar char=""/>
                        <a:tabLst>
                          <a:tab pos="194945" algn="l"/>
                        </a:tabLst>
                      </a:pPr>
                      <a:r>
                        <a:rPr lang="ru-RU" sz="1800" b="1" i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Нейропсихолог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 2" panose="05020102010507070707" pitchFamily="18" charset="2"/>
                        <a:buChar char=""/>
                        <a:tabLst>
                          <a:tab pos="194945" algn="l"/>
                        </a:tabLst>
                      </a:pPr>
                      <a:r>
                        <a:rPr lang="ru-RU" sz="1800" b="1" i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Психолингвист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 2" panose="05020102010507070707" pitchFamily="18" charset="2"/>
                        <a:buChar char=""/>
                        <a:tabLst>
                          <a:tab pos="194945" algn="l"/>
                        </a:tabLst>
                      </a:pPr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Специалист по «умным» сетям электроснабжения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 2" panose="05020102010507070707" pitchFamily="18" charset="2"/>
                        <a:buChar char=""/>
                        <a:tabLst>
                          <a:tab pos="194945" algn="l"/>
                        </a:tabLst>
                      </a:pPr>
                      <a:r>
                        <a:rPr lang="ru-RU" sz="1800" b="1" i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Специалист по дистанционному образованию</a:t>
                      </a:r>
                      <a:endParaRPr lang="ru-RU" sz="18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4218584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0078" y="5577577"/>
            <a:ext cx="1526570" cy="107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5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359398"/>
            <a:ext cx="12193057" cy="613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684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05113" y="365125"/>
            <a:ext cx="11065397" cy="65344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Эдуард Асадов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845214" y="1279322"/>
            <a:ext cx="5995687" cy="51045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</a:rPr>
              <a:t>Еще вчера, буквально же вчера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</a:rPr>
              <a:t>Вы мяч гоняли где-нибудь на даче,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</a:rPr>
              <a:t>А вот сейчас судьбу решать пора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</a:rPr>
              <a:t>И надо пробиваться в мастера,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</a:rPr>
              <a:t>Во всяком деле – только в мастера,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</a:rPr>
              <a:t>Такое время, что нельзя иначе.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89" y="1279322"/>
            <a:ext cx="5346655" cy="521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79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7" name="Picture 3" descr="ребус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85" y="1779217"/>
            <a:ext cx="181356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ребус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993" y="1917329"/>
            <a:ext cx="2857500" cy="252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ребус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825" y="4663633"/>
            <a:ext cx="8001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ребус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727" y="1875099"/>
            <a:ext cx="189357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ребус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297" y="2091161"/>
            <a:ext cx="216027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ребусы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257" y="1810067"/>
            <a:ext cx="170688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340506" y="4618299"/>
            <a:ext cx="1088020" cy="39546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+mn-lt"/>
              </a:rPr>
              <a:t>1=Р</a:t>
            </a:r>
            <a:endParaRPr lang="ru-RU" sz="36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0418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2814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Разминка</a:t>
            </a:r>
            <a:endParaRPr lang="ru-RU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689600" y="1990846"/>
            <a:ext cx="5664199" cy="41861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профессию первого космонавта </a:t>
            </a:r>
          </a:p>
          <a:p>
            <a:pPr marL="0" indent="0" algn="ctr">
              <a:buNone/>
            </a:pPr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Юрия Алексеевича Гагарина.</a:t>
            </a:r>
            <a:endParaRPr lang="ru-RU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49" y="2333738"/>
            <a:ext cx="5148518" cy="278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4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7147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профессий</a:t>
            </a:r>
            <a:endParaRPr lang="ru-RU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0432019"/>
              </p:ext>
            </p:extLst>
          </p:nvPr>
        </p:nvGraphicFramePr>
        <p:xfrm>
          <a:off x="838200" y="1273216"/>
          <a:ext cx="10515600" cy="50697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xmlns="" val="2222591127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xmlns="" val="308972962"/>
                    </a:ext>
                  </a:extLst>
                </a:gridCol>
              </a:tblGrid>
              <a:tr h="844952"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 </a:t>
                      </a:r>
                      <a:endParaRPr lang="ru-RU" sz="4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Она </a:t>
                      </a:r>
                      <a:endParaRPr lang="ru-RU" sz="4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27892195"/>
                  </a:ext>
                </a:extLst>
              </a:tr>
              <a:tr h="844952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Балерун</a:t>
                      </a:r>
                      <a:r>
                        <a:rPr lang="ru-RU" sz="3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ru-RU" sz="3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Балерина </a:t>
                      </a:r>
                      <a:endParaRPr lang="ru-RU" sz="3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43966960"/>
                  </a:ext>
                </a:extLst>
              </a:tr>
              <a:tr h="844952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Лифтер </a:t>
                      </a:r>
                      <a:endParaRPr lang="ru-RU" sz="3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Лифтерша</a:t>
                      </a:r>
                      <a:r>
                        <a:rPr lang="ru-RU" sz="3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ru-RU" sz="3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92605209"/>
                  </a:ext>
                </a:extLst>
              </a:tr>
              <a:tr h="844952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Стрелок </a:t>
                      </a:r>
                      <a:endParaRPr lang="ru-RU" sz="3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Стрелочница</a:t>
                      </a:r>
                      <a:r>
                        <a:rPr lang="ru-RU" sz="3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ru-RU" sz="3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0032755"/>
                  </a:ext>
                </a:extLst>
              </a:tr>
              <a:tr h="844952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Медбрат</a:t>
                      </a:r>
                      <a:r>
                        <a:rPr lang="ru-RU" sz="3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ru-RU" sz="3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Медсестра</a:t>
                      </a:r>
                      <a:endParaRPr lang="ru-RU" sz="3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18486717"/>
                  </a:ext>
                </a:extLst>
              </a:tr>
              <a:tr h="844952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Пилот </a:t>
                      </a:r>
                      <a:endParaRPr lang="ru-RU" sz="3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Пилотка</a:t>
                      </a:r>
                      <a:r>
                        <a:rPr lang="ru-RU" sz="3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ru-RU" sz="3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73225190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0093" y="203838"/>
            <a:ext cx="1716173" cy="9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10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254643"/>
            <a:ext cx="10515600" cy="64818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ошибку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5395326"/>
              </p:ext>
            </p:extLst>
          </p:nvPr>
        </p:nvGraphicFramePr>
        <p:xfrm>
          <a:off x="2048718" y="1238491"/>
          <a:ext cx="7812912" cy="518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06456">
                  <a:extLst>
                    <a:ext uri="{9D8B030D-6E8A-4147-A177-3AD203B41FA5}">
                      <a16:colId xmlns:a16="http://schemas.microsoft.com/office/drawing/2014/main" xmlns="" val="2640794458"/>
                    </a:ext>
                  </a:extLst>
                </a:gridCol>
                <a:gridCol w="3906456">
                  <a:extLst>
                    <a:ext uri="{9D8B030D-6E8A-4147-A177-3AD203B41FA5}">
                      <a16:colId xmlns:a16="http://schemas.microsoft.com/office/drawing/2014/main" xmlns="" val="97120223"/>
                    </a:ext>
                  </a:extLst>
                </a:gridCol>
              </a:tblGrid>
              <a:tr h="484593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Специальность 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9454671"/>
                  </a:ext>
                </a:extLst>
              </a:tr>
              <a:tr h="484593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Учитель 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 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19211262"/>
                  </a:ext>
                </a:extLst>
              </a:tr>
              <a:tr h="484593"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Инженер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04405111"/>
                  </a:ext>
                </a:extLst>
              </a:tr>
              <a:tr h="484593"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Логопед</a:t>
                      </a:r>
                      <a:r>
                        <a:rPr lang="ru-RU" sz="28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65704844"/>
                  </a:ext>
                </a:extLst>
              </a:tr>
              <a:tr h="484593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Врач 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 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15734624"/>
                  </a:ext>
                </a:extLst>
              </a:tr>
              <a:tr h="484593"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Хирург 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22480654"/>
                  </a:ext>
                </a:extLst>
              </a:tr>
              <a:tr h="484593"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Пульманолог</a:t>
                      </a:r>
                      <a:r>
                        <a:rPr lang="ru-RU" sz="28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35097331"/>
                  </a:ext>
                </a:extLst>
              </a:tr>
              <a:tr h="484593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 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Архитектор 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97818608"/>
                  </a:ext>
                </a:extLst>
              </a:tr>
              <a:tr h="484593"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Каменщик 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0430622"/>
                  </a:ext>
                </a:extLst>
              </a:tr>
              <a:tr h="484593"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Ортодонт</a:t>
                      </a:r>
                      <a:r>
                        <a:rPr lang="ru-RU" sz="2800" b="1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52170796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20" y="254643"/>
            <a:ext cx="1719221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19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603" y="-297"/>
            <a:ext cx="9144793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23" y="1099091"/>
            <a:ext cx="1719221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59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185196"/>
            <a:ext cx="10515600" cy="82180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354500" y="1099594"/>
            <a:ext cx="5231758" cy="54748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Нарисуй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одну минуту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(всего человека), используя геометрические фигуры: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квадрат, треугольник, круг;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рисунке фигуры могут повторяться, но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надо каждую фигуру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должно быть использовано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фигур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задании не важна красота выполнения, а важна скорость;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выполни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1 минуту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37" y="416477"/>
            <a:ext cx="1714500" cy="9301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0683" t="10232" r="21817" b="10309"/>
          <a:stretch/>
        </p:blipFill>
        <p:spPr>
          <a:xfrm>
            <a:off x="2167893" y="1994097"/>
            <a:ext cx="1439334" cy="14054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16962" t="12275" r="17531" b="15556"/>
          <a:stretch/>
        </p:blipFill>
        <p:spPr>
          <a:xfrm>
            <a:off x="2382347" y="4519910"/>
            <a:ext cx="2395959" cy="17570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9340" r="3319" b="11709"/>
          <a:stretch/>
        </p:blipFill>
        <p:spPr>
          <a:xfrm>
            <a:off x="4116513" y="2621665"/>
            <a:ext cx="1597306" cy="161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71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761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 на тест с геометрическими фигурами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6215843"/>
              </p:ext>
            </p:extLst>
          </p:nvPr>
        </p:nvGraphicFramePr>
        <p:xfrm>
          <a:off x="407043" y="1447863"/>
          <a:ext cx="11377914" cy="51043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7307">
                  <a:extLst>
                    <a:ext uri="{9D8B030D-6E8A-4147-A177-3AD203B41FA5}">
                      <a16:colId xmlns:a16="http://schemas.microsoft.com/office/drawing/2014/main" xmlns="" val="3195005891"/>
                    </a:ext>
                  </a:extLst>
                </a:gridCol>
                <a:gridCol w="1898248">
                  <a:extLst>
                    <a:ext uri="{9D8B030D-6E8A-4147-A177-3AD203B41FA5}">
                      <a16:colId xmlns:a16="http://schemas.microsoft.com/office/drawing/2014/main" xmlns="" val="3623896308"/>
                    </a:ext>
                  </a:extLst>
                </a:gridCol>
                <a:gridCol w="7882359">
                  <a:extLst>
                    <a:ext uri="{9D8B030D-6E8A-4147-A177-3AD203B41FA5}">
                      <a16:colId xmlns:a16="http://schemas.microsoft.com/office/drawing/2014/main" xmlns="" val="4160207271"/>
                    </a:ext>
                  </a:extLst>
                </a:gridCol>
              </a:tblGrid>
              <a:tr h="83715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002060"/>
                          </a:solidFill>
                        </a:rPr>
                        <a:t>1 тип</a:t>
                      </a:r>
                      <a:endParaRPr lang="ru-RU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2060"/>
                          </a:solidFill>
                        </a:rPr>
                        <a:t>6-8</a:t>
                      </a:r>
                      <a:endParaRPr lang="ru-RU" sz="1100" b="1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треугольников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Тип руководителя, хорошие преподаватели. Ярко выражено стремление к лидерству, хорошо разбираются в людях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63070647"/>
                  </a:ext>
                </a:extLst>
              </a:tr>
              <a:tr h="83715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002060"/>
                          </a:solidFill>
                        </a:rPr>
                        <a:t>2 тип</a:t>
                      </a:r>
                      <a:endParaRPr lang="ru-RU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треугольников</a:t>
                      </a:r>
                    </a:p>
                    <a:p>
                      <a:pPr algn="ctr"/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Очень ответственные люди, имеющие хорошие организаторские способности. До мелочей продумывает свою деятельность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08178372"/>
                  </a:ext>
                </a:extLst>
              </a:tr>
              <a:tr h="83715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002060"/>
                          </a:solidFill>
                        </a:rPr>
                        <a:t>3 тип</a:t>
                      </a:r>
                      <a:endParaRPr lang="ru-RU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треугольника</a:t>
                      </a:r>
                    </a:p>
                    <a:p>
                      <a:pPr algn="ctr"/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54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Разнообразие интересов и талантов. Склонность к индивидуальной работе.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8908927"/>
                  </a:ext>
                </a:extLst>
              </a:tr>
              <a:tr h="83715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002060"/>
                          </a:solidFill>
                        </a:rPr>
                        <a:t>4 тип</a:t>
                      </a:r>
                      <a:endParaRPr lang="ru-RU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треугольника</a:t>
                      </a:r>
                    </a:p>
                    <a:p>
                      <a:pPr algn="ctr"/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54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Тип учёного. Рационален, объективен, легко переключается с одного вида деятельности на другой.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79257758"/>
                  </a:ext>
                </a:extLst>
              </a:tr>
              <a:tr h="83715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  <a:r>
                        <a:rPr lang="ru-RU" sz="2800" baseline="0" dirty="0" smtClean="0">
                          <a:solidFill>
                            <a:srgbClr val="002060"/>
                          </a:solidFill>
                        </a:rPr>
                        <a:t> тип</a:t>
                      </a:r>
                      <a:endParaRPr lang="ru-RU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треугольника</a:t>
                      </a:r>
                    </a:p>
                    <a:p>
                      <a:pPr algn="ctr"/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Интерес к искусству и человеку. Тонко чувствует всё новое и необычное.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49829168"/>
                  </a:ext>
                </a:extLst>
              </a:tr>
              <a:tr h="837152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rgbClr val="002060"/>
                          </a:solidFill>
                        </a:rPr>
                        <a:t>6 тип</a:t>
                      </a:r>
                      <a:endParaRPr lang="ru-RU" sz="28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треугольник</a:t>
                      </a:r>
                    </a:p>
                    <a:p>
                      <a:pPr algn="ctr"/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540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Изобретатель, конструктор, художник. Обладает богатым воображением.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334966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95205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1425</TotalTime>
  <Words>517</Words>
  <Application>Microsoft Office PowerPoint</Application>
  <PresentationFormat>Широкоэкранный</PresentationFormat>
  <Paragraphs>124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 2</vt:lpstr>
      <vt:lpstr>Тема Office</vt:lpstr>
      <vt:lpstr>Классный час Билет в профессиональное будущее</vt:lpstr>
      <vt:lpstr>Эдуард Асадов</vt:lpstr>
      <vt:lpstr>1=Р</vt:lpstr>
      <vt:lpstr>Разминка</vt:lpstr>
      <vt:lpstr>Название профессий</vt:lpstr>
      <vt:lpstr>Найдите ошибку</vt:lpstr>
      <vt:lpstr>Презентация PowerPoint</vt:lpstr>
      <vt:lpstr>Задание </vt:lpstr>
      <vt:lpstr>Ответ на тест с геометрическими фигурами</vt:lpstr>
      <vt:lpstr>Профессиограмма </vt:lpstr>
      <vt:lpstr>Что надо знать, чтобы правильно выбрать профессию?</vt:lpstr>
      <vt:lpstr>Ребусы </vt:lpstr>
      <vt:lpstr>Презентация PowerPoint</vt:lpstr>
      <vt:lpstr>Современные профессии</vt:lpstr>
      <vt:lpstr>Профессии, которые будут востребованы через 5 лет </vt:lpstr>
      <vt:lpstr>Самые перспективные профессии будущего:  В связи с развитием новейших технологий появится множество новых профессий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Классный час Билет в профессиональное будущее</dc:title>
  <dc:creator>Лариса Суслова</dc:creator>
  <cp:lastModifiedBy>Cab-10</cp:lastModifiedBy>
  <cp:revision>25</cp:revision>
  <dcterms:created xsi:type="dcterms:W3CDTF">2021-03-11T01:13:58Z</dcterms:created>
  <dcterms:modified xsi:type="dcterms:W3CDTF">2021-04-14T02:10:37Z</dcterms:modified>
</cp:coreProperties>
</file>