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6" r:id="rId5"/>
    <p:sldId id="259" r:id="rId6"/>
    <p:sldId id="260" r:id="rId7"/>
    <p:sldId id="261" r:id="rId8"/>
    <p:sldId id="277" r:id="rId9"/>
    <p:sldId id="262" r:id="rId10"/>
    <p:sldId id="294" r:id="rId11"/>
    <p:sldId id="263" r:id="rId12"/>
    <p:sldId id="278" r:id="rId13"/>
    <p:sldId id="280" r:id="rId14"/>
    <p:sldId id="282" r:id="rId15"/>
    <p:sldId id="289" r:id="rId16"/>
    <p:sldId id="283" r:id="rId17"/>
    <p:sldId id="284" r:id="rId18"/>
    <p:sldId id="285" r:id="rId19"/>
    <p:sldId id="286" r:id="rId20"/>
    <p:sldId id="287" r:id="rId21"/>
    <p:sldId id="288" r:id="rId22"/>
    <p:sldId id="290" r:id="rId23"/>
    <p:sldId id="291" r:id="rId24"/>
    <p:sldId id="292" r:id="rId25"/>
    <p:sldId id="293" r:id="rId26"/>
    <p:sldId id="274" r:id="rId27"/>
    <p:sldId id="281" r:id="rId28"/>
    <p:sldId id="27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0849" autoAdjust="0"/>
    <p:restoredTop sz="94660"/>
  </p:normalViewPr>
  <p:slideViewPr>
    <p:cSldViewPr>
      <p:cViewPr>
        <p:scale>
          <a:sx n="62" d="100"/>
          <a:sy n="62" d="100"/>
        </p:scale>
        <p:origin x="-1104" y="-9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9.jpeg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31.jpeg"/><Relationship Id="rId4" Type="http://schemas.microsoft.com/office/2007/relationships/hdphoto" Target="../media/hdphoto4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s01.urokinachalki.ru/e/001895-00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t="4266" r="800"/>
          <a:stretch/>
        </p:blipFill>
        <p:spPr bwMode="auto">
          <a:xfrm>
            <a:off x="-27393" y="0"/>
            <a:ext cx="92199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Блокадный хлеб – </a:t>
            </a:r>
            <a:br>
              <a:rPr lang="ru-RU" dirty="0" smtClean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символ жизни и надежды</a:t>
            </a:r>
            <a:endParaRPr lang="ru-RU" dirty="0">
              <a:solidFill>
                <a:schemeClr val="bg1"/>
              </a:solidFill>
              <a:latin typeface="Century Gothic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92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900igr.net/up/datai/156623/0002-002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" y="0"/>
            <a:ext cx="9144001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 Narrow" pitchFamily="34" charset="0"/>
              </a:rPr>
              <a:t>Фотовыставка </a:t>
            </a:r>
            <a:r>
              <a:rPr lang="ru-RU" dirty="0">
                <a:latin typeface="Arial Narrow" pitchFamily="34" charset="0"/>
              </a:rPr>
              <a:t>«Блокадный хлеб</a:t>
            </a:r>
            <a:r>
              <a:rPr lang="ru-RU" dirty="0" smtClean="0">
                <a:latin typeface="Arial Narrow" pitchFamily="34" charset="0"/>
              </a:rPr>
              <a:t>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0" b="6382"/>
          <a:stretch/>
        </p:blipFill>
        <p:spPr bwMode="auto">
          <a:xfrm>
            <a:off x="1187624" y="908720"/>
            <a:ext cx="3168352" cy="5746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38" b="20555"/>
          <a:stretch/>
        </p:blipFill>
        <p:spPr bwMode="auto">
          <a:xfrm>
            <a:off x="4576567" y="1268760"/>
            <a:ext cx="4039890" cy="5261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8154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900igr.net/up/datai/156623/0002-002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21" y="0"/>
            <a:ext cx="9144001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708" y="116632"/>
            <a:ext cx="8229600" cy="93610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 Narrow" pitchFamily="34" charset="0"/>
              </a:rPr>
              <a:t>Классные </a:t>
            </a:r>
            <a:r>
              <a:rPr lang="ru-RU" dirty="0">
                <a:latin typeface="Arial Narrow" pitchFamily="34" charset="0"/>
              </a:rPr>
              <a:t>часы </a:t>
            </a:r>
            <a:r>
              <a:rPr lang="ru-RU" dirty="0" smtClean="0">
                <a:latin typeface="Arial Narrow" pitchFamily="34" charset="0"/>
              </a:rPr>
              <a:t>в младших классах</a:t>
            </a:r>
            <a:endParaRPr lang="ru-RU" dirty="0"/>
          </a:p>
        </p:txBody>
      </p:sp>
      <p:pic>
        <p:nvPicPr>
          <p:cNvPr id="5" name="Рисунок 4" descr="20200124_15585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0" r="15889"/>
          <a:stretch/>
        </p:blipFill>
        <p:spPr bwMode="auto">
          <a:xfrm rot="20923758">
            <a:off x="323528" y="1844824"/>
            <a:ext cx="4306759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:\Users\User\Desktop\Camera\20200124_17251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3108">
            <a:off x="4691779" y="1124744"/>
            <a:ext cx="4064284" cy="54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4509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900igr.net/up/datai/156623/0002-002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21" y="0"/>
            <a:ext cx="9144001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20200124_1618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99" y="620688"/>
            <a:ext cx="8640960" cy="5418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2438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900igr.net/up/datai/156623/0002-002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21" y="0"/>
            <a:ext cx="9144001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708" y="116632"/>
            <a:ext cx="8229600" cy="93610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 Narrow" pitchFamily="34" charset="0"/>
              </a:rPr>
              <a:t>Классные </a:t>
            </a:r>
            <a:r>
              <a:rPr lang="ru-RU" dirty="0">
                <a:latin typeface="Arial Narrow" pitchFamily="34" charset="0"/>
              </a:rPr>
              <a:t>часы </a:t>
            </a:r>
            <a:r>
              <a:rPr lang="ru-RU" dirty="0" smtClean="0">
                <a:latin typeface="Arial Narrow" pitchFamily="34" charset="0"/>
              </a:rPr>
              <a:t>в начальной школе</a:t>
            </a:r>
            <a:endParaRPr lang="ru-RU" dirty="0"/>
          </a:p>
        </p:txBody>
      </p:sp>
      <p:pic>
        <p:nvPicPr>
          <p:cNvPr id="6" name="Рисунок 5" descr="20200124_162708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9" r="35810"/>
          <a:stretch/>
        </p:blipFill>
        <p:spPr bwMode="auto">
          <a:xfrm>
            <a:off x="1547664" y="1139608"/>
            <a:ext cx="5832648" cy="51898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6744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900igr.net/up/datai/156623/0002-002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21" y="0"/>
            <a:ext cx="9144001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00811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Narrow" pitchFamily="34" charset="0"/>
                <a:cs typeface="Arial" pitchFamily="34" charset="0"/>
              </a:rPr>
              <a:t>Посещение центра чтения </a:t>
            </a:r>
            <a:br>
              <a:rPr lang="ru-RU" dirty="0" smtClean="0">
                <a:latin typeface="Arial Narrow" pitchFamily="34" charset="0"/>
                <a:cs typeface="Arial" pitchFamily="34" charset="0"/>
              </a:rPr>
            </a:br>
            <a:r>
              <a:rPr lang="ru-RU" dirty="0" smtClean="0">
                <a:latin typeface="Arial Narrow" pitchFamily="34" charset="0"/>
                <a:cs typeface="Arial" pitchFamily="34" charset="0"/>
              </a:rPr>
              <a:t>«Семейный меридиан», 5-ые классы</a:t>
            </a:r>
            <a:endParaRPr lang="ru-RU" dirty="0"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026" name="Picture 2" descr="C:\Users\Сергей\Desktop\Алёна\Ученик года\IMG-081748ca60fa58187736abd4a0f52877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87" y="1412776"/>
            <a:ext cx="6969784" cy="5227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50216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900igr.net/up/datai/156623/0002-002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21" y="0"/>
            <a:ext cx="9144001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Сергей\Desktop\Алёна\Ученик года\nsLyxhUQS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1" y="324405"/>
            <a:ext cx="4374486" cy="5832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196" name="Picture 4" descr="C:\Users\Сергей\Desktop\Алёна\Ученик года\IMG-c87b4807dfdce895061bd85cbffa5871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887" y="324405"/>
            <a:ext cx="4374485" cy="5832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60490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900igr.net/up/datai/156623/0002-002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21" y="0"/>
            <a:ext cx="9144001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 Narrow" pitchFamily="34" charset="0"/>
              </a:rPr>
              <a:t>Посещение центра чтения «Семейный </a:t>
            </a:r>
            <a:r>
              <a:rPr lang="ru-RU" dirty="0" smtClean="0">
                <a:latin typeface="Arial Narrow" pitchFamily="34" charset="0"/>
              </a:rPr>
              <a:t>меридиан», 10-ые классы</a:t>
            </a:r>
            <a:endParaRPr lang="ru-RU" dirty="0">
              <a:latin typeface="Arial Narrow" pitchFamily="34" charset="0"/>
            </a:endParaRPr>
          </a:p>
        </p:txBody>
      </p:sp>
      <p:pic>
        <p:nvPicPr>
          <p:cNvPr id="2050" name="Picture 2" descr="C:\Users\Сергей\Desktop\Алёна\Ученик года\IMG-444af5d78ab88235965a2df322958429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28736"/>
            <a:ext cx="5940416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 descr="C:\Users\Сергей\Desktop\Алёна\Ученик года\IMG-2c5dfaa6f094a0b76bd9b4a17f205d46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56993"/>
            <a:ext cx="6787028" cy="3315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9529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900igr.net/up/datai/156623/0002-002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21" y="0"/>
            <a:ext cx="9144001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Сергей\Desktop\Алёна\Ученик года\IMG-05070203d59b6c00c5eac6abe61e170b-V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3" t="6244" r="11573" b="2603"/>
          <a:stretch/>
        </p:blipFill>
        <p:spPr bwMode="auto">
          <a:xfrm>
            <a:off x="8016" y="764704"/>
            <a:ext cx="5866336" cy="3601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5" name="Picture 3" descr="C:\Users\Сергей\Desktop\Алёна\Ученик года\TeSE7WWrHX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7"/>
          <a:stretch/>
        </p:blipFill>
        <p:spPr bwMode="auto">
          <a:xfrm>
            <a:off x="5521792" y="2276872"/>
            <a:ext cx="3451734" cy="3795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57869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900igr.net/up/datai/156623/0002-002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21" y="0"/>
            <a:ext cx="9144001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479" y="197768"/>
            <a:ext cx="8229600" cy="854968"/>
          </a:xfrm>
        </p:spPr>
        <p:txBody>
          <a:bodyPr/>
          <a:lstStyle/>
          <a:p>
            <a:r>
              <a:rPr lang="ru-RU" dirty="0" smtClean="0">
                <a:latin typeface="Arial Narrow" pitchFamily="34" charset="0"/>
              </a:rPr>
              <a:t>Классные часы в 8-ых классах</a:t>
            </a:r>
            <a:endParaRPr lang="ru-RU" dirty="0">
              <a:latin typeface="Arial Narrow" pitchFamily="34" charset="0"/>
            </a:endParaRPr>
          </a:p>
        </p:txBody>
      </p:sp>
      <p:pic>
        <p:nvPicPr>
          <p:cNvPr id="4098" name="Picture 2" descr="C:\Users\Сергей\Desktop\Алёна\Ученик года\IMG-ea536e97990a68c79d4e4ae68d71fa22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80728"/>
            <a:ext cx="4212468" cy="5616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6307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900igr.net/up/datai/156623/0002-002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21" y="0"/>
            <a:ext cx="9144001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Narrow" pitchFamily="34" charset="0"/>
              </a:rPr>
              <a:t>Классные часы в 9-ых классах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Сергей\Desktop\Алёна\Ученик года\IMG-03f16658f24a082efbd903e1ed65b8b7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35" y="922448"/>
            <a:ext cx="4212468" cy="5616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3" name="Picture 3" descr="C:\Users\Сергей\Desktop\Алёна\Ученик года\IMG-8b967c3bde5bf75613a8d3edce4dbec2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22448"/>
            <a:ext cx="4212468" cy="5616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03194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900igr.net/up/datai/156623/0002-002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899" y="260648"/>
            <a:ext cx="8683371" cy="244827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2200" dirty="0" smtClean="0">
                <a:latin typeface="Arial Narrow" pitchFamily="34" charset="0"/>
              </a:rPr>
              <a:t>В </a:t>
            </a:r>
            <a:r>
              <a:rPr lang="ru-RU" sz="2200" dirty="0">
                <a:latin typeface="Arial Narrow" pitchFamily="34" charset="0"/>
              </a:rPr>
              <a:t>2020 году наша страна </a:t>
            </a:r>
            <a:r>
              <a:rPr lang="ru-RU" sz="2200" dirty="0" smtClean="0">
                <a:latin typeface="Arial Narrow" pitchFamily="34" charset="0"/>
              </a:rPr>
              <a:t>празднует </a:t>
            </a:r>
            <a:r>
              <a:rPr lang="ru-RU" sz="2200" dirty="0">
                <a:latin typeface="Arial Narrow" pitchFamily="34" charset="0"/>
              </a:rPr>
              <a:t>75-летие Победы в Великой Отечественной войне. Великая Отечественная война 1941-1945 г. длилась 1418 дней и ночей. Эта трагедия прошла через каждую семью и сердце каждого гражданина СССР. За годы Великой Отечественной войны погибло около 30 миллионов человек. Эта трагедия коснулась абсолютно каждого в нашей стране. Много людей погибло от голода, бомбёжек, артобстрелов, тяжких условий жизни и труда. В эти тяжёлые годы солдаты и обычные жители совершали героические поступки, спасая чужие жизни и приближая Великую Победу. </a:t>
            </a:r>
          </a:p>
          <a:p>
            <a:endParaRPr lang="ru-RU" dirty="0"/>
          </a:p>
        </p:txBody>
      </p:sp>
      <p:sp>
        <p:nvSpPr>
          <p:cNvPr id="4" name="AutoShape 2" descr="http://900igr.net/up/datai/156623/0002-002-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https://30astr-mdou1.caduk.ru/images/1-1-e15652697667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7075">
            <a:off x="1545099" y="2830891"/>
            <a:ext cx="5419559" cy="3609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70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900igr.net/up/datai/156623/0002-002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21" y="0"/>
            <a:ext cx="9144001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1" y="274638"/>
            <a:ext cx="4176465" cy="2290266"/>
          </a:xfrm>
        </p:spPr>
        <p:txBody>
          <a:bodyPr/>
          <a:lstStyle/>
          <a:p>
            <a:r>
              <a:rPr lang="ru-RU" dirty="0" smtClean="0">
                <a:latin typeface="Arial Narrow" pitchFamily="34" charset="0"/>
              </a:rPr>
              <a:t>Классные часы в 6-ых классах</a:t>
            </a:r>
            <a:endParaRPr lang="ru-RU" dirty="0">
              <a:latin typeface="Arial Narrow" pitchFamily="34" charset="0"/>
            </a:endParaRPr>
          </a:p>
        </p:txBody>
      </p:sp>
      <p:pic>
        <p:nvPicPr>
          <p:cNvPr id="6146" name="Picture 2" descr="C:\Users\Сергей\Desktop\Алёна\Ученик года\IMG-9c083d9cadaa3afb8aba39109a6bed60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068960"/>
            <a:ext cx="4800533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7" name="Picture 3" descr="C:\Users\Сергей\Desktop\Алёна\Ученик года\IMG-fb9f7acf1e2888ba77ad74fd85a44489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8640"/>
            <a:ext cx="4752530" cy="3564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84437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900igr.net/up/datai/156623/0002-002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21" y="0"/>
            <a:ext cx="9144001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754760" cy="2074242"/>
          </a:xfrm>
        </p:spPr>
        <p:txBody>
          <a:bodyPr/>
          <a:lstStyle/>
          <a:p>
            <a:r>
              <a:rPr lang="ru-RU" dirty="0" smtClean="0">
                <a:latin typeface="Arial Narrow" pitchFamily="34" charset="0"/>
              </a:rPr>
              <a:t>Классные часы в 7-ых классах</a:t>
            </a:r>
            <a:endParaRPr lang="ru-RU" dirty="0">
              <a:latin typeface="Arial Narrow" pitchFamily="34" charset="0"/>
            </a:endParaRPr>
          </a:p>
        </p:txBody>
      </p:sp>
      <p:pic>
        <p:nvPicPr>
          <p:cNvPr id="7170" name="Picture 2" descr="C:\Users\Сергей\Desktop\Алёна\Ученик года\IMG-bd5d42db10c9eaccca437a685772c65b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623556"/>
            <a:ext cx="4909567" cy="39989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1" name="Picture 3" descr="C:\Users\Сергей\Desktop\Алёна\Ученик года\IMG-fe122b84fbe1f7e77d2eea3c93088b65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11" y="116632"/>
            <a:ext cx="4608511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34374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900igr.net/up/datai/156623/0002-002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21" y="0"/>
            <a:ext cx="9144001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Narrow" pitchFamily="34" charset="0"/>
              </a:rPr>
              <a:t>Результаты акции и проекта</a:t>
            </a:r>
            <a:endParaRPr lang="ru-RU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Arial Narrow" pitchFamily="34" charset="0"/>
              </a:rPr>
              <a:t>Результаты всероссийской социальной акции «Блокадный хлеб» и проекта </a:t>
            </a:r>
            <a:r>
              <a:rPr lang="ru-RU" dirty="0">
                <a:latin typeface="Arial Narrow" pitchFamily="34" charset="0"/>
              </a:rPr>
              <a:t>«Блокадный хлеб – символ жизни и </a:t>
            </a:r>
            <a:r>
              <a:rPr lang="ru-RU" dirty="0" smtClean="0">
                <a:latin typeface="Arial Narrow" pitchFamily="34" charset="0"/>
              </a:rPr>
              <a:t>надежды» в МАОУ СОШ №7:</a:t>
            </a:r>
          </a:p>
          <a:p>
            <a:pPr marL="0" indent="0">
              <a:buNone/>
            </a:pPr>
            <a:endParaRPr lang="ru-RU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>
                <a:latin typeface="Arial Narrow" pitchFamily="34" charset="0"/>
              </a:rPr>
              <a:t>у</a:t>
            </a:r>
            <a:r>
              <a:rPr lang="ru-RU" dirty="0" smtClean="0">
                <a:latin typeface="Arial Narrow" pitchFamily="34" charset="0"/>
              </a:rPr>
              <a:t>спешное проведение акции и реализация проекта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Arial Narrow" pitchFamily="34" charset="0"/>
              </a:rPr>
              <a:t>ознакомление с историческим событием таким, как Блокада Ленинграда в 1941-1943 годах, 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>
                <a:latin typeface="Arial Narrow" pitchFamily="34" charset="0"/>
              </a:rPr>
              <a:t>развитие </a:t>
            </a:r>
            <a:r>
              <a:rPr lang="ru-RU" dirty="0">
                <a:latin typeface="Arial Narrow" pitchFamily="34" charset="0"/>
              </a:rPr>
              <a:t>способности к сочувствию, </a:t>
            </a:r>
            <a:r>
              <a:rPr lang="ru-RU" dirty="0" smtClean="0">
                <a:latin typeface="Arial Narrow" pitchFamily="34" charset="0"/>
              </a:rPr>
              <a:t>сопереживанию у обучающихся школы, их родителей и педагогов,</a:t>
            </a:r>
            <a:endParaRPr lang="ru-RU" dirty="0">
              <a:latin typeface="Arial Narrow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dirty="0">
                <a:latin typeface="Arial Narrow" pitchFamily="34" charset="0"/>
              </a:rPr>
              <a:t>в</a:t>
            </a:r>
            <a:r>
              <a:rPr lang="ru-RU" dirty="0" smtClean="0">
                <a:latin typeface="Arial Narrow" pitchFamily="34" charset="0"/>
              </a:rPr>
              <a:t>оспитание патриотического настроения,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Arial Narrow" pitchFamily="34" charset="0"/>
              </a:rPr>
              <a:t>активное </a:t>
            </a:r>
            <a:r>
              <a:rPr lang="ru-RU" dirty="0">
                <a:latin typeface="Arial Narrow" pitchFamily="34" charset="0"/>
              </a:rPr>
              <a:t>включение родителей в деятельность </a:t>
            </a:r>
            <a:r>
              <a:rPr lang="ru-RU" dirty="0" smtClean="0">
                <a:latin typeface="Arial Narrow" pitchFamily="34" charset="0"/>
              </a:rPr>
              <a:t>проекта,</a:t>
            </a:r>
            <a:endParaRPr lang="ru-RU" dirty="0">
              <a:latin typeface="Arial Narrow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>
                <a:latin typeface="Arial Narrow" pitchFamily="34" charset="0"/>
              </a:rPr>
              <a:t>в</a:t>
            </a:r>
            <a:r>
              <a:rPr lang="ru-RU" dirty="0" smtClean="0">
                <a:latin typeface="Arial Narrow" pitchFamily="34" charset="0"/>
              </a:rPr>
              <a:t>ыставка рисунков «Блокадный хлеб» в начальной школе,</a:t>
            </a:r>
            <a:endParaRPr lang="ru-RU" dirty="0">
              <a:latin typeface="Arial Narrow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>
                <a:latin typeface="Arial Narrow" pitchFamily="34" charset="0"/>
              </a:rPr>
              <a:t>д</a:t>
            </a:r>
            <a:r>
              <a:rPr lang="ru-RU" dirty="0" smtClean="0">
                <a:latin typeface="Arial Narrow" pitchFamily="34" charset="0"/>
              </a:rPr>
              <a:t>ети </a:t>
            </a:r>
            <a:r>
              <a:rPr lang="ru-RU" dirty="0">
                <a:latin typeface="Arial Narrow" pitchFamily="34" charset="0"/>
              </a:rPr>
              <a:t>получили кусочек хлеба весом в 125 грамм: именно такая ежедневная минимальная норма была установлена во время блокады Ленинграда для детей.</a:t>
            </a:r>
          </a:p>
          <a:p>
            <a:pPr>
              <a:buFont typeface="Wingdings" pitchFamily="2" charset="2"/>
              <a:buChar char="§"/>
            </a:pPr>
            <a:endParaRPr lang="ru-RU" dirty="0">
              <a:latin typeface="Arial Narrow" pitchFamily="34" charset="0"/>
            </a:endParaRPr>
          </a:p>
          <a:p>
            <a:pPr>
              <a:buFont typeface="Wingdings" pitchFamily="2" charset="2"/>
              <a:buChar char="§"/>
            </a:pPr>
            <a:endParaRPr lang="ru-RU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84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900igr.net/up/datai/156623/0002-002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21" y="0"/>
            <a:ext cx="9144001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 Narrow" pitchFamily="34" charset="0"/>
              </a:rPr>
              <a:t>Выставка </a:t>
            </a:r>
            <a:r>
              <a:rPr lang="ru-RU" dirty="0">
                <a:latin typeface="Arial Narrow" pitchFamily="34" charset="0"/>
              </a:rPr>
              <a:t>рисунков «Блокадный хлеб</a:t>
            </a:r>
            <a:r>
              <a:rPr lang="ru-RU" dirty="0" smtClean="0">
                <a:latin typeface="Arial Narrow" pitchFamily="34" charset="0"/>
              </a:rPr>
              <a:t>»</a:t>
            </a:r>
            <a:br>
              <a:rPr lang="ru-RU" dirty="0" smtClean="0">
                <a:latin typeface="Arial Narrow" pitchFamily="34" charset="0"/>
              </a:rPr>
            </a:b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>
                <a:latin typeface="Arial Narrow" pitchFamily="34" charset="0"/>
              </a:rPr>
              <a:t>в начальной школе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:\Users\Школа 7\Desktop\НАТАЛИЯ ГЕННАДЬЕВНА\фото\20200124_172037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69190" y="2060848"/>
            <a:ext cx="4186786" cy="33258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:\Users\SHOOL\AppData\Local\Microsoft\Windows\Temporary Internet Files\Content.Word\IMG_20200124_165211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44824"/>
            <a:ext cx="4536504" cy="35647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0195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900igr.net/up/datai/156623/0002-002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21" y="0"/>
            <a:ext cx="9144001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20200124_165318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5832648" cy="31727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20200124_165923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836" y="3212976"/>
            <a:ext cx="5868652" cy="341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623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900igr.net/up/datai/156623/0002-002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21" y="0"/>
            <a:ext cx="9144001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20200124_104811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496944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81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900igr.net/up/datai/156623/0002-002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363272" cy="453650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3400" dirty="0" smtClean="0">
                <a:latin typeface="Arial Narrow" pitchFamily="34" charset="0"/>
              </a:rPr>
              <a:t>75-летие </a:t>
            </a:r>
            <a:r>
              <a:rPr lang="ru-RU" sz="3400" dirty="0">
                <a:latin typeface="Arial Narrow" pitchFamily="34" charset="0"/>
              </a:rPr>
              <a:t>Великой Победы - это 75 лет гордости за мужество, за огромные подвиги и самопожертвование великого народа! Для меня День 75-летия Победы- это память, гордость и честь за наших предков, за их героические поступки, за любовь к нашей Родине, которую мы обязаны пронести через свою жизнь и передать будущему поколению.</a:t>
            </a:r>
          </a:p>
          <a:p>
            <a:pPr marL="0" indent="0" algn="just">
              <a:buNone/>
            </a:pPr>
            <a:r>
              <a:rPr lang="ru-RU" sz="3400" dirty="0" smtClean="0">
                <a:latin typeface="Arial Narrow" pitchFamily="34" charset="0"/>
              </a:rPr>
              <a:t>	Ленинград </a:t>
            </a:r>
            <a:r>
              <a:rPr lang="ru-RU" sz="3400" dirty="0">
                <a:latin typeface="Arial Narrow" pitchFamily="34" charset="0"/>
              </a:rPr>
              <a:t>вошёл в историю городом-героем с мужественным народом. Ни одному городу не довелось выдержать столь жестокую и продолжительную осаду и остаться неприступным. Ни один город не принес для победы такую жертву. Мы должны помнить, чтить и уважать тех, благодаря кому сегодня над нашими головами чистое небо.</a:t>
            </a:r>
          </a:p>
          <a:p>
            <a:pPr marL="0" indent="0">
              <a:buNone/>
            </a:pPr>
            <a:r>
              <a:rPr lang="ru-RU" sz="3400" dirty="0">
                <a:latin typeface="Arial Narrow" pitchFamily="34" charset="0"/>
              </a:rPr>
              <a:t> </a:t>
            </a:r>
          </a:p>
          <a:p>
            <a:endParaRPr lang="ru-RU" sz="3400" dirty="0">
              <a:latin typeface="Arial Narrow" pitchFamily="34" charset="0"/>
            </a:endParaRPr>
          </a:p>
        </p:txBody>
      </p:sp>
      <p:pic>
        <p:nvPicPr>
          <p:cNvPr id="5122" name="Picture 2" descr="https://pobeda.mintrans.ru/bitrix/templates/70_let/images/content/img-tap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7"/>
          <a:stretch/>
        </p:blipFill>
        <p:spPr bwMode="auto">
          <a:xfrm>
            <a:off x="-2" y="4581129"/>
            <a:ext cx="9144002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76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900igr.net/up/datai/156623/0002-002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5076056" cy="648072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4400" b="1" i="1" dirty="0">
                <a:latin typeface="Cambria" pitchFamily="18" charset="0"/>
              </a:rPr>
              <a:t>Блокадный хлеб</a:t>
            </a:r>
            <a:endParaRPr lang="ru-RU" sz="4400" b="1" dirty="0">
              <a:latin typeface="Cambria" pitchFamily="18" charset="0"/>
            </a:endParaRPr>
          </a:p>
          <a:p>
            <a:pPr marL="0" indent="0" algn="ctr">
              <a:buNone/>
            </a:pPr>
            <a:r>
              <a:rPr lang="ru-RU" sz="3300" i="1" dirty="0">
                <a:latin typeface="Cambria" pitchFamily="18" charset="0"/>
              </a:rPr>
              <a:t>Я вспоминаю хлеб блокадных лет,</a:t>
            </a:r>
            <a:endParaRPr lang="ru-RU" sz="3300" dirty="0">
              <a:latin typeface="Cambria" pitchFamily="18" charset="0"/>
            </a:endParaRPr>
          </a:p>
          <a:p>
            <a:pPr marL="0" indent="0" algn="ctr">
              <a:buNone/>
            </a:pPr>
            <a:r>
              <a:rPr lang="ru-RU" sz="3300" i="1" dirty="0">
                <a:latin typeface="Cambria" pitchFamily="18" charset="0"/>
              </a:rPr>
              <a:t>Который в детском доме нам давали.</a:t>
            </a:r>
            <a:endParaRPr lang="ru-RU" sz="3300" dirty="0">
              <a:latin typeface="Cambria" pitchFamily="18" charset="0"/>
            </a:endParaRPr>
          </a:p>
          <a:p>
            <a:pPr marL="0" indent="0" algn="ctr">
              <a:buNone/>
            </a:pPr>
            <a:r>
              <a:rPr lang="ru-RU" sz="3300" i="1" dirty="0">
                <a:latin typeface="Cambria" pitchFamily="18" charset="0"/>
              </a:rPr>
              <a:t>Не из муки он был – из наших бед,</a:t>
            </a:r>
            <a:endParaRPr lang="ru-RU" sz="3300" dirty="0">
              <a:latin typeface="Cambria" pitchFamily="18" charset="0"/>
            </a:endParaRPr>
          </a:p>
          <a:p>
            <a:pPr marL="0" indent="0" algn="ctr">
              <a:buNone/>
            </a:pPr>
            <a:r>
              <a:rPr lang="ru-RU" sz="3300" i="1" dirty="0">
                <a:latin typeface="Cambria" pitchFamily="18" charset="0"/>
              </a:rPr>
              <a:t>И что в него тогда только не клали!</a:t>
            </a:r>
            <a:endParaRPr lang="ru-RU" sz="3300" dirty="0">
              <a:latin typeface="Cambria" pitchFamily="18" charset="0"/>
            </a:endParaRPr>
          </a:p>
          <a:p>
            <a:pPr marL="0" indent="0" algn="ctr">
              <a:buNone/>
            </a:pPr>
            <a:r>
              <a:rPr lang="ru-RU" sz="3300" dirty="0">
                <a:latin typeface="Cambria" pitchFamily="18" charset="0"/>
              </a:rPr>
              <a:t> </a:t>
            </a:r>
          </a:p>
          <a:p>
            <a:pPr marL="0" indent="0" algn="ctr">
              <a:buNone/>
            </a:pPr>
            <a:r>
              <a:rPr lang="ru-RU" sz="3300" i="1" dirty="0">
                <a:latin typeface="Cambria" pitchFamily="18" charset="0"/>
              </a:rPr>
              <a:t>Хлеб был с мякиною, макухой и ботвой,</a:t>
            </a:r>
            <a:endParaRPr lang="ru-RU" sz="3300" dirty="0">
              <a:latin typeface="Cambria" pitchFamily="18" charset="0"/>
            </a:endParaRPr>
          </a:p>
          <a:p>
            <a:pPr marL="0" indent="0" algn="ctr">
              <a:buNone/>
            </a:pPr>
            <a:r>
              <a:rPr lang="ru-RU" sz="3300" i="1" dirty="0">
                <a:latin typeface="Cambria" pitchFamily="18" charset="0"/>
              </a:rPr>
              <a:t>С корой. Колючий так, что режет десна.</a:t>
            </a:r>
            <a:endParaRPr lang="ru-RU" sz="3300" dirty="0">
              <a:latin typeface="Cambria" pitchFamily="18" charset="0"/>
            </a:endParaRPr>
          </a:p>
          <a:p>
            <a:pPr marL="0" indent="0" algn="ctr">
              <a:buNone/>
            </a:pPr>
            <a:r>
              <a:rPr lang="ru-RU" sz="3300" i="1" dirty="0">
                <a:latin typeface="Cambria" pitchFamily="18" charset="0"/>
              </a:rPr>
              <a:t>Тяжелый, горький – с хвоей, лебедой.</a:t>
            </a:r>
            <a:endParaRPr lang="ru-RU" sz="3300" dirty="0">
              <a:latin typeface="Cambria" pitchFamily="18" charset="0"/>
            </a:endParaRPr>
          </a:p>
          <a:p>
            <a:pPr marL="0" indent="0" algn="ctr">
              <a:buNone/>
            </a:pPr>
            <a:r>
              <a:rPr lang="ru-RU" sz="3300" i="1" dirty="0">
                <a:latin typeface="Cambria" pitchFamily="18" charset="0"/>
              </a:rPr>
              <a:t>На праздник, очень редко – чистый просто.</a:t>
            </a:r>
            <a:endParaRPr lang="ru-RU" sz="3300" dirty="0">
              <a:latin typeface="Cambria" pitchFamily="18" charset="0"/>
            </a:endParaRPr>
          </a:p>
          <a:p>
            <a:pPr marL="0" indent="0" algn="ctr">
              <a:buNone/>
            </a:pPr>
            <a:r>
              <a:rPr lang="ru-RU" sz="3300" dirty="0">
                <a:latin typeface="Cambria" pitchFamily="18" charset="0"/>
              </a:rPr>
              <a:t> </a:t>
            </a:r>
          </a:p>
          <a:p>
            <a:pPr marL="0" indent="0" algn="ctr">
              <a:buNone/>
            </a:pPr>
            <a:r>
              <a:rPr lang="ru-RU" sz="3300" i="1" dirty="0">
                <a:latin typeface="Cambria" pitchFamily="18" charset="0"/>
              </a:rPr>
              <a:t>Но самый сильный голод был, когда</a:t>
            </a:r>
            <a:endParaRPr lang="ru-RU" sz="3300" dirty="0">
              <a:latin typeface="Cambria" pitchFamily="18" charset="0"/>
            </a:endParaRPr>
          </a:p>
          <a:p>
            <a:pPr marL="0" indent="0" algn="ctr">
              <a:buNone/>
            </a:pPr>
            <a:r>
              <a:rPr lang="ru-RU" sz="3300" i="1" dirty="0">
                <a:latin typeface="Cambria" pitchFamily="18" charset="0"/>
              </a:rPr>
              <a:t>Хлеб мы по два-три дня не получали.</a:t>
            </a:r>
            <a:endParaRPr lang="ru-RU" sz="3300" dirty="0">
              <a:latin typeface="Cambria" pitchFamily="18" charset="0"/>
            </a:endParaRPr>
          </a:p>
          <a:p>
            <a:pPr marL="0" indent="0" algn="ctr">
              <a:buNone/>
            </a:pPr>
            <a:r>
              <a:rPr lang="ru-RU" sz="3300" i="1" dirty="0">
                <a:latin typeface="Cambria" pitchFamily="18" charset="0"/>
              </a:rPr>
              <a:t>Мы понимали, что война – это беда.</a:t>
            </a:r>
            <a:endParaRPr lang="ru-RU" sz="3300" dirty="0">
              <a:latin typeface="Cambria" pitchFamily="18" charset="0"/>
            </a:endParaRPr>
          </a:p>
          <a:p>
            <a:pPr marL="0" indent="0" algn="ctr">
              <a:buNone/>
            </a:pPr>
            <a:r>
              <a:rPr lang="ru-RU" sz="3300" i="1" dirty="0">
                <a:latin typeface="Cambria" pitchFamily="18" charset="0"/>
              </a:rPr>
              <a:t>Но каждый день с надеждой хлеба ждали.</a:t>
            </a:r>
            <a:endParaRPr lang="ru-RU" sz="3300" dirty="0">
              <a:latin typeface="Cambria" pitchFamily="18" charset="0"/>
            </a:endParaRPr>
          </a:p>
          <a:p>
            <a:pPr marL="0" indent="0" algn="ctr">
              <a:buNone/>
            </a:pPr>
            <a:r>
              <a:rPr lang="ru-RU" sz="3300" dirty="0">
                <a:latin typeface="Cambria" pitchFamily="18" charset="0"/>
              </a:rPr>
              <a:t> </a:t>
            </a:r>
          </a:p>
          <a:p>
            <a:pPr marL="0" indent="0" algn="ctr">
              <a:buNone/>
            </a:pPr>
            <a:r>
              <a:rPr lang="ru-RU" sz="3300" i="1" dirty="0">
                <a:latin typeface="Cambria" pitchFamily="18" charset="0"/>
              </a:rPr>
              <a:t>Не дни мы голодали, а года.</a:t>
            </a:r>
            <a:endParaRPr lang="ru-RU" sz="3300" dirty="0">
              <a:latin typeface="Cambria" pitchFamily="18" charset="0"/>
            </a:endParaRPr>
          </a:p>
          <a:p>
            <a:pPr marL="0" indent="0" algn="ctr">
              <a:buNone/>
            </a:pPr>
            <a:r>
              <a:rPr lang="ru-RU" sz="3300" i="1" dirty="0">
                <a:latin typeface="Cambria" pitchFamily="18" charset="0"/>
              </a:rPr>
              <a:t>Хоть раз наесться досыта мечтали.</a:t>
            </a:r>
            <a:endParaRPr lang="ru-RU" sz="3300" dirty="0">
              <a:latin typeface="Cambria" pitchFamily="18" charset="0"/>
            </a:endParaRPr>
          </a:p>
          <a:p>
            <a:pPr marL="0" indent="0" algn="ctr">
              <a:buNone/>
            </a:pPr>
            <a:r>
              <a:rPr lang="ru-RU" sz="3300" i="1" dirty="0">
                <a:latin typeface="Cambria" pitchFamily="18" charset="0"/>
              </a:rPr>
              <a:t>Кто видел, не забудет никогда,</a:t>
            </a:r>
            <a:endParaRPr lang="ru-RU" sz="3300" dirty="0">
              <a:latin typeface="Cambria" pitchFamily="18" charset="0"/>
            </a:endParaRPr>
          </a:p>
          <a:p>
            <a:pPr marL="0" indent="0" algn="ctr">
              <a:buNone/>
            </a:pPr>
            <a:r>
              <a:rPr lang="ru-RU" sz="3300" i="1" dirty="0">
                <a:latin typeface="Cambria" pitchFamily="18" charset="0"/>
              </a:rPr>
              <a:t>Как с голоду детишки умирали</a:t>
            </a:r>
            <a:r>
              <a:rPr lang="ru-RU" sz="3300" i="1" dirty="0" smtClean="0">
                <a:latin typeface="Cambria" pitchFamily="18" charset="0"/>
              </a:rPr>
              <a:t>. </a:t>
            </a:r>
          </a:p>
          <a:p>
            <a:pPr marL="0" indent="0" algn="r">
              <a:buNone/>
            </a:pPr>
            <a:endParaRPr lang="ru-RU" i="1" dirty="0" smtClean="0">
              <a:latin typeface="Cambria" pitchFamily="18" charset="0"/>
            </a:endParaRPr>
          </a:p>
          <a:p>
            <a:pPr marL="0" indent="0" algn="r">
              <a:buNone/>
            </a:pPr>
            <a:r>
              <a:rPr lang="ru-RU" i="1" dirty="0" smtClean="0">
                <a:latin typeface="Cambria" pitchFamily="18" charset="0"/>
              </a:rPr>
              <a:t>Лидия </a:t>
            </a:r>
            <a:r>
              <a:rPr lang="ru-RU" i="1" dirty="0" err="1" smtClean="0">
                <a:latin typeface="Cambria" pitchFamily="18" charset="0"/>
              </a:rPr>
              <a:t>Хямелянина</a:t>
            </a:r>
            <a:endParaRPr lang="ru-RU" i="1" dirty="0" smtClean="0">
              <a:latin typeface="Cambria" pitchFamily="18" charset="0"/>
            </a:endParaRPr>
          </a:p>
          <a:p>
            <a:pPr marL="0" indent="0" algn="ctr">
              <a:buNone/>
            </a:pPr>
            <a:endParaRPr lang="ru-RU" i="1" dirty="0" smtClean="0">
              <a:latin typeface="Cambria" pitchFamily="18" charset="0"/>
            </a:endParaRPr>
          </a:p>
          <a:p>
            <a:pPr marL="0" indent="0">
              <a:buNone/>
            </a:pPr>
            <a:endParaRPr lang="ru-RU" dirty="0">
              <a:latin typeface="Cambria" pitchFamily="18" charset="0"/>
            </a:endParaRPr>
          </a:p>
        </p:txBody>
      </p:sp>
      <p:pic>
        <p:nvPicPr>
          <p:cNvPr id="22530" name="Picture 2" descr="https://avatars.mds.yandex.net/get-zen_doc/1347728/pub_5c16111eb2723100acadfe13_5c1612033c4df900ae8b26f5/scale_120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0" r="13616"/>
          <a:stretch/>
        </p:blipFill>
        <p:spPr bwMode="auto">
          <a:xfrm>
            <a:off x="5004047" y="620688"/>
            <a:ext cx="4024325" cy="4309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5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900igr.net/up/datai/156623/0002-002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4797152"/>
            <a:ext cx="8229600" cy="18722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Arial Narrow" pitchFamily="34" charset="0"/>
              </a:rPr>
              <a:t>Презентацию подготовила: </a:t>
            </a:r>
          </a:p>
          <a:p>
            <a:pPr marL="0" indent="0" algn="ctr">
              <a:buNone/>
            </a:pPr>
            <a:r>
              <a:rPr lang="ru-RU" dirty="0" smtClean="0">
                <a:latin typeface="Arial Narrow" pitchFamily="34" charset="0"/>
              </a:rPr>
              <a:t>Мошкович Алёна, </a:t>
            </a:r>
          </a:p>
          <a:p>
            <a:pPr marL="0" indent="0" algn="ctr">
              <a:buNone/>
            </a:pPr>
            <a:r>
              <a:rPr lang="ru-RU" dirty="0" smtClean="0">
                <a:latin typeface="Arial Narrow" pitchFamily="34" charset="0"/>
              </a:rPr>
              <a:t>ученица МАОУ СОШ №7</a:t>
            </a:r>
            <a:endParaRPr lang="ru-RU" dirty="0">
              <a:latin typeface="Arial Narrow" pitchFamily="34" charset="0"/>
            </a:endParaRPr>
          </a:p>
        </p:txBody>
      </p:sp>
      <p:pic>
        <p:nvPicPr>
          <p:cNvPr id="4100" name="Picture 4" descr="https://velizh.admin-smolensk.ru/files/936/pobeda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39" y="332656"/>
            <a:ext cx="4680520" cy="43911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63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900igr.net/up/datai/156623/0002-002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7"/>
            <a:ext cx="8496944" cy="3096344"/>
          </a:xfrm>
        </p:spPr>
        <p:txBody>
          <a:bodyPr>
            <a:normAutofit fontScale="62500" lnSpcReduction="20000"/>
          </a:bodyPr>
          <a:lstStyle/>
          <a:p>
            <a:pPr marL="0" indent="0" algn="just" fontAlgn="base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Arial Narrow" pitchFamily="34" charset="0"/>
                <a:cs typeface="Times New Roman" pitchFamily="18" charset="0"/>
              </a:rPr>
              <a:t>В </a:t>
            </a:r>
            <a:r>
              <a:rPr lang="ru-RU" dirty="0">
                <a:latin typeface="Arial Narrow" pitchFamily="34" charset="0"/>
                <a:cs typeface="Times New Roman" pitchFamily="18" charset="0"/>
              </a:rPr>
              <a:t>истории Великой Отечественной войны 1941-1945 годов хватает драматических, трагических страниц. </a:t>
            </a:r>
            <a:r>
              <a:rPr lang="ru-RU" dirty="0" smtClean="0">
                <a:latin typeface="Arial Narrow" pitchFamily="34" charset="0"/>
                <a:cs typeface="Times New Roman" pitchFamily="18" charset="0"/>
              </a:rPr>
              <a:t>Одной </a:t>
            </a:r>
            <a:r>
              <a:rPr lang="ru-RU" dirty="0">
                <a:latin typeface="Arial Narrow" pitchFamily="34" charset="0"/>
                <a:cs typeface="Times New Roman" pitchFamily="18" charset="0"/>
              </a:rPr>
              <a:t>из самых страшных была блокада Ленинграда. 872 дня блокады стали жестоким испытанием для жителей города. Бомбежки и артиллерийские обстрелы стали едва ли не ежедневными. Мирное население оказалось в тяжелейшем положении. Для рабочих норма хлеба составляла только 250 г., для всех остальных – служащих, детей, иждивенцев – меньше в 2 раза. От истощения и обморожений погибли тысячи людей. </a:t>
            </a:r>
          </a:p>
          <a:p>
            <a:pPr marL="0" indent="0" algn="just" fontAlgn="base">
              <a:buNone/>
            </a:pPr>
            <a:r>
              <a:rPr lang="ru-RU" dirty="0" smtClean="0">
                <a:latin typeface="Arial Narrow" pitchFamily="34" charset="0"/>
                <a:cs typeface="Times New Roman" pitchFamily="18" charset="0"/>
              </a:rPr>
              <a:t>	Тем </a:t>
            </a:r>
            <a:r>
              <a:rPr lang="ru-RU" dirty="0">
                <a:latin typeface="Arial Narrow" pitchFamily="34" charset="0"/>
                <a:cs typeface="Times New Roman" pitchFamily="18" charset="0"/>
              </a:rPr>
              <a:t>не менее, Ленинград оборонялся. И 24 января 1944 г. силами Ленинградского и </a:t>
            </a:r>
            <a:r>
              <a:rPr lang="ru-RU" dirty="0" err="1">
                <a:latin typeface="Arial Narrow" pitchFamily="34" charset="0"/>
                <a:cs typeface="Times New Roman" pitchFamily="18" charset="0"/>
              </a:rPr>
              <a:t>Волховского</a:t>
            </a:r>
            <a:r>
              <a:rPr lang="ru-RU" dirty="0">
                <a:latin typeface="Arial Narrow" pitchFamily="34" charset="0"/>
                <a:cs typeface="Times New Roman" pitchFamily="18" charset="0"/>
              </a:rPr>
              <a:t> фронтов был совершен прорыв блокады Ленинграда. </a:t>
            </a:r>
          </a:p>
          <a:p>
            <a:pPr marL="0" indent="0" algn="just" fontAlgn="base">
              <a:buNone/>
            </a:pPr>
            <a:r>
              <a:rPr lang="ru-RU" dirty="0" smtClean="0">
                <a:latin typeface="Arial Narrow" pitchFamily="34" charset="0"/>
                <a:cs typeface="Times New Roman" pitchFamily="18" charset="0"/>
              </a:rPr>
              <a:t>	В </a:t>
            </a:r>
            <a:r>
              <a:rPr lang="ru-RU" dirty="0">
                <a:latin typeface="Arial Narrow" pitchFamily="34" charset="0"/>
                <a:cs typeface="Times New Roman" pitchFamily="18" charset="0"/>
              </a:rPr>
              <a:t>день снятия блокады Ленинграда в городе осталось в 5 раз меньше людей. Блокада Ленинграда длилась 880 дней и стала самой жестокой в истории.</a:t>
            </a:r>
          </a:p>
          <a:p>
            <a:endParaRPr lang="ru-RU" dirty="0"/>
          </a:p>
        </p:txBody>
      </p:sp>
      <p:pic>
        <p:nvPicPr>
          <p:cNvPr id="21506" name="Picture 2" descr="https://avatars.mds.yandex.net/get-pdb/2059105/a104f457-a68c-43cb-a31f-fd62051ea069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376" y="3212976"/>
            <a:ext cx="5265304" cy="35102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01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900igr.net/up/datai/156623/0002-002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entury Gothic" pitchFamily="34" charset="0"/>
              </a:rPr>
              <a:t>Акция «Блокадный хлеб»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kokib.ru/includes/%D0%B1%D0%B0%D0%BD%D0%BD%D0%B5%D1%80%202000%D1%85300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08" y="1124744"/>
            <a:ext cx="8316689" cy="54726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9228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900igr.net/up/datai/156623/0002-002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Century Gothic" pitchFamily="34" charset="0"/>
              </a:rPr>
              <a:t>Акция «Блокадный хлеб»                                   в МАОУ «СОШ №7»</a:t>
            </a:r>
            <a:endParaRPr lang="ru-RU" sz="3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1124744"/>
            <a:ext cx="8749636" cy="5328592"/>
          </a:xfrm>
        </p:spPr>
        <p:txBody>
          <a:bodyPr>
            <a:normAutofit fontScale="40000" lnSpcReduction="20000"/>
          </a:bodyPr>
          <a:lstStyle/>
          <a:p>
            <a:pPr marL="0" lvl="0" indent="0" algn="just">
              <a:buNone/>
            </a:pPr>
            <a:r>
              <a:rPr lang="ru-RU" dirty="0" smtClean="0"/>
              <a:t>	</a:t>
            </a:r>
            <a:r>
              <a:rPr lang="ru-RU" sz="4300" dirty="0" smtClean="0">
                <a:latin typeface="Arial Narrow" pitchFamily="34" charset="0"/>
              </a:rPr>
              <a:t>С 18 по 27 января </a:t>
            </a:r>
            <a:r>
              <a:rPr lang="ru-RU" sz="4300" dirty="0">
                <a:latin typeface="Arial Narrow" pitchFamily="34" charset="0"/>
              </a:rPr>
              <a:t>2020 года в честь 75-летия Победы по всей </a:t>
            </a:r>
            <a:r>
              <a:rPr lang="ru-RU" sz="4300" dirty="0" smtClean="0">
                <a:latin typeface="Arial Narrow" pitchFamily="34" charset="0"/>
              </a:rPr>
              <a:t>России, в том числе и в нашей школе, была организована и проведена ученическим самоуправлением и советом школьного музея патриотическая </a:t>
            </a:r>
            <a:r>
              <a:rPr lang="ru-RU" sz="4300" dirty="0">
                <a:latin typeface="Arial Narrow" pitchFamily="34" charset="0"/>
              </a:rPr>
              <a:t>акция памяти «Блокадный хлеб», которая посвящена прорыву блокады Ленинграда 27 января 1943 года. </a:t>
            </a:r>
            <a:endParaRPr lang="ru-RU" sz="4300" dirty="0" smtClean="0">
              <a:latin typeface="Arial Narrow" pitchFamily="34" charset="0"/>
            </a:endParaRPr>
          </a:p>
          <a:p>
            <a:pPr marL="0" indent="0">
              <a:buNone/>
            </a:pPr>
            <a:r>
              <a:rPr lang="ru-RU" sz="4300" dirty="0">
                <a:latin typeface="Arial Narrow" pitchFamily="34" charset="0"/>
              </a:rPr>
              <a:t>	</a:t>
            </a:r>
            <a:r>
              <a:rPr lang="ru-RU" sz="4300" b="1" dirty="0" smtClean="0">
                <a:latin typeface="Arial Narrow" pitchFamily="34" charset="0"/>
              </a:rPr>
              <a:t>Актуальность акции: </a:t>
            </a:r>
          </a:p>
          <a:p>
            <a:pPr marL="0" indent="0" algn="just">
              <a:buNone/>
            </a:pPr>
            <a:r>
              <a:rPr lang="ru-RU" sz="4300" b="1" dirty="0" smtClean="0">
                <a:latin typeface="Arial Narrow" pitchFamily="34" charset="0"/>
              </a:rPr>
              <a:t> 	</a:t>
            </a:r>
            <a:r>
              <a:rPr lang="ru-RU" sz="4300" dirty="0" smtClean="0">
                <a:latin typeface="Arial Narrow" pitchFamily="34" charset="0"/>
              </a:rPr>
              <a:t>«Сколько </a:t>
            </a:r>
            <a:r>
              <a:rPr lang="ru-RU" sz="4300" dirty="0">
                <a:latin typeface="Arial Narrow" pitchFamily="34" charset="0"/>
              </a:rPr>
              <a:t>ни думай, лучше хлеба не </a:t>
            </a:r>
            <a:r>
              <a:rPr lang="ru-RU" sz="4300" dirty="0" smtClean="0">
                <a:latin typeface="Arial Narrow" pitchFamily="34" charset="0"/>
              </a:rPr>
              <a:t>придумаешь». </a:t>
            </a:r>
            <a:r>
              <a:rPr lang="ru-RU" sz="4300" dirty="0">
                <a:latin typeface="Arial Narrow" pitchFamily="34" charset="0"/>
              </a:rPr>
              <a:t>Хлеб – гениальное изобретение </a:t>
            </a:r>
            <a:r>
              <a:rPr lang="ru-RU" sz="4300" dirty="0" smtClean="0">
                <a:latin typeface="Arial Narrow" pitchFamily="34" charset="0"/>
              </a:rPr>
              <a:t>человечества. К </a:t>
            </a:r>
            <a:r>
              <a:rPr lang="ru-RU" sz="4300" dirty="0">
                <a:latin typeface="Arial Narrow" pitchFamily="34" charset="0"/>
              </a:rPr>
              <a:t>хлебу во все времена было особое отношение, а во время войны – тем более. Хлеб ценился не на вес золота, а дороже него. Хлеб – это жизнь</a:t>
            </a:r>
            <a:r>
              <a:rPr lang="ru-RU" sz="4300" dirty="0" smtClean="0">
                <a:latin typeface="Arial Narrow" pitchFamily="34" charset="0"/>
              </a:rPr>
              <a:t>.</a:t>
            </a:r>
            <a:r>
              <a:rPr lang="ru-RU" sz="4300" dirty="0">
                <a:latin typeface="Arial Narrow" pitchFamily="34" charset="0"/>
              </a:rPr>
              <a:t> Давно закончилась Великая Отечественная война. Всю жизнь люди, пережившие те страшные голодные военные годы, помнят о цене хлеба</a:t>
            </a:r>
            <a:r>
              <a:rPr lang="ru-RU" sz="4300" dirty="0" smtClean="0">
                <a:latin typeface="Arial Narrow" pitchFamily="34" charset="0"/>
              </a:rPr>
              <a:t>. Все </a:t>
            </a:r>
            <a:r>
              <a:rPr lang="ru-RU" sz="4300" dirty="0">
                <a:latin typeface="Arial Narrow" pitchFamily="34" charset="0"/>
              </a:rPr>
              <a:t>люди нашей страны не должны, не имеют права терять историческую память о военных годах, о цене хлеба в то время. Мы должны помнить и заботиться о людях, переживших войну. Зная это, мы будем больше ценить то, что нам кажется обычным сейчас: мир и </a:t>
            </a:r>
            <a:r>
              <a:rPr lang="ru-RU" sz="4300" dirty="0" smtClean="0">
                <a:latin typeface="Arial Narrow" pitchFamily="34" charset="0"/>
              </a:rPr>
              <a:t>хлеб</a:t>
            </a:r>
            <a:r>
              <a:rPr lang="ru-RU" sz="4300" dirty="0">
                <a:latin typeface="Arial Narrow" pitchFamily="34" charset="0"/>
              </a:rPr>
              <a:t>.</a:t>
            </a:r>
            <a:br>
              <a:rPr lang="ru-RU" sz="4300" dirty="0">
                <a:latin typeface="Arial Narrow" pitchFamily="34" charset="0"/>
              </a:rPr>
            </a:br>
            <a:r>
              <a:rPr lang="ru-RU" sz="4300" b="1" dirty="0">
                <a:latin typeface="Arial Narrow" pitchFamily="34" charset="0"/>
              </a:rPr>
              <a:t>	</a:t>
            </a:r>
            <a:r>
              <a:rPr lang="ru-RU" sz="4300" b="1" dirty="0" smtClean="0">
                <a:latin typeface="Arial Narrow" pitchFamily="34" charset="0"/>
              </a:rPr>
              <a:t>Цели </a:t>
            </a:r>
            <a:r>
              <a:rPr lang="ru-RU" sz="4300" b="1" dirty="0">
                <a:latin typeface="Arial Narrow" pitchFamily="34" charset="0"/>
              </a:rPr>
              <a:t>акции: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4300" dirty="0" smtClean="0">
                <a:latin typeface="Arial Narrow" pitchFamily="34" charset="0"/>
              </a:rPr>
              <a:t>создание эмоционального фона </a:t>
            </a:r>
            <a:r>
              <a:rPr lang="ru-RU" sz="4300" dirty="0">
                <a:latin typeface="Arial Narrow" pitchFamily="34" charset="0"/>
              </a:rPr>
              <a:t>на старте 2020 года — Года памяти и славы;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4300" dirty="0" smtClean="0">
                <a:latin typeface="Arial Narrow" pitchFamily="34" charset="0"/>
              </a:rPr>
              <a:t>актуализация памяти </a:t>
            </a:r>
            <a:r>
              <a:rPr lang="ru-RU" sz="4300" dirty="0">
                <a:latin typeface="Arial Narrow" pitchFamily="34" charset="0"/>
              </a:rPr>
              <a:t>поколений и </a:t>
            </a:r>
            <a:r>
              <a:rPr lang="ru-RU" sz="4300" dirty="0" smtClean="0">
                <a:latin typeface="Arial Narrow" pitchFamily="34" charset="0"/>
              </a:rPr>
              <a:t>гордости </a:t>
            </a:r>
            <a:r>
              <a:rPr lang="ru-RU" sz="4300" dirty="0">
                <a:latin typeface="Arial Narrow" pitchFamily="34" charset="0"/>
              </a:rPr>
              <a:t>за мужество мирного населения блокадного Ленинграда.</a:t>
            </a:r>
          </a:p>
          <a:p>
            <a:pPr marL="0" lvl="0" indent="0" algn="just">
              <a:buNone/>
            </a:pPr>
            <a:r>
              <a:rPr lang="ru-RU" sz="4300" dirty="0" smtClean="0">
                <a:latin typeface="Arial Narrow" pitchFamily="34" charset="0"/>
              </a:rPr>
              <a:t>	</a:t>
            </a:r>
            <a:r>
              <a:rPr lang="ru-RU" sz="4300" b="1" dirty="0" smtClean="0">
                <a:latin typeface="Arial Narrow" pitchFamily="34" charset="0"/>
              </a:rPr>
              <a:t>Задачи </a:t>
            </a:r>
            <a:r>
              <a:rPr lang="ru-RU" sz="4300" b="1" dirty="0">
                <a:latin typeface="Arial Narrow" pitchFamily="34" charset="0"/>
              </a:rPr>
              <a:t>акции:</a:t>
            </a:r>
          </a:p>
          <a:p>
            <a:pPr algn="just">
              <a:buFont typeface="Wingdings" pitchFamily="2" charset="2"/>
              <a:buChar char="§"/>
            </a:pPr>
            <a:r>
              <a:rPr lang="ru-RU" sz="4300" dirty="0" smtClean="0">
                <a:latin typeface="Arial Narrow" pitchFamily="34" charset="0"/>
              </a:rPr>
              <a:t>ознакомить с </a:t>
            </a:r>
            <a:r>
              <a:rPr lang="ru-RU" sz="4300" dirty="0">
                <a:latin typeface="Arial Narrow" pitchFamily="34" charset="0"/>
              </a:rPr>
              <a:t>беспрецедентной для 20 века </a:t>
            </a:r>
            <a:r>
              <a:rPr lang="ru-RU" sz="4300" dirty="0" smtClean="0">
                <a:latin typeface="Arial Narrow" pitchFamily="34" charset="0"/>
              </a:rPr>
              <a:t>блокадой, </a:t>
            </a:r>
            <a:r>
              <a:rPr lang="ru-RU" sz="4300" dirty="0">
                <a:latin typeface="Arial Narrow" pitchFamily="34" charset="0"/>
              </a:rPr>
              <a:t>направленной на уничтожение голодом миллионов жителей Ленинграда;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4300" dirty="0" smtClean="0">
                <a:latin typeface="Arial Narrow" pitchFamily="34" charset="0"/>
              </a:rPr>
              <a:t>вызвать эмоциональный </a:t>
            </a:r>
            <a:r>
              <a:rPr lang="ru-RU" sz="4300" dirty="0">
                <a:latin typeface="Arial Narrow" pitchFamily="34" charset="0"/>
              </a:rPr>
              <a:t>отклик и гордость за мужество ленинградцев в годы </a:t>
            </a:r>
            <a:r>
              <a:rPr lang="ru-RU" sz="4300" dirty="0" smtClean="0">
                <a:latin typeface="Arial Narrow" pitchFamily="34" charset="0"/>
              </a:rPr>
              <a:t>блокады и развить способности </a:t>
            </a:r>
            <a:r>
              <a:rPr lang="ru-RU" sz="4300" dirty="0">
                <a:latin typeface="Arial Narrow" pitchFamily="34" charset="0"/>
              </a:rPr>
              <a:t>к сочувствию, сопереживанию</a:t>
            </a:r>
          </a:p>
          <a:p>
            <a:pPr algn="just">
              <a:buFont typeface="Wingdings" pitchFamily="2" charset="2"/>
              <a:buChar char="§"/>
            </a:pPr>
            <a:r>
              <a:rPr lang="ru-RU" sz="4300" dirty="0">
                <a:latin typeface="Arial Narrow" pitchFamily="34" charset="0"/>
              </a:rPr>
              <a:t>воспитать у учащихся стремление противостоять насилию и жестокости в современном </a:t>
            </a:r>
            <a:r>
              <a:rPr lang="ru-RU" sz="4300" dirty="0" smtClean="0">
                <a:latin typeface="Arial Narrow" pitchFamily="34" charset="0"/>
              </a:rPr>
              <a:t>мире и научить </a:t>
            </a:r>
            <a:r>
              <a:rPr lang="ru-RU" sz="4300" dirty="0">
                <a:latin typeface="Arial Narrow" pitchFamily="34" charset="0"/>
              </a:rPr>
              <a:t>защищать идеи гуманизма</a:t>
            </a:r>
          </a:p>
          <a:p>
            <a:pPr marL="0" indent="0" algn="just">
              <a:buNone/>
            </a:pPr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097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900igr.net/up/datai/156623/0002-002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lvl="0" indent="0" algn="just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Arial Narrow" pitchFamily="34" charset="0"/>
              </a:rPr>
              <a:t>Ключевым </a:t>
            </a:r>
            <a:r>
              <a:rPr lang="ru-RU" dirty="0">
                <a:latin typeface="Arial Narrow" pitchFamily="34" charset="0"/>
              </a:rPr>
              <a:t>символом Всероссийской акции памяти «Блокадный хлеб» является кусочек хлеба весом в 125 граммов — именно такая минимальная норма выдачи хлеба была установлена во время блокады Ленинграда.</a:t>
            </a:r>
          </a:p>
          <a:p>
            <a:endParaRPr lang="ru-RU" dirty="0"/>
          </a:p>
        </p:txBody>
      </p:sp>
      <p:pic>
        <p:nvPicPr>
          <p:cNvPr id="19458" name="Picture 2" descr="https://avatars.mds.yandex.net/get-zen_doc/1131118/pub_5c48198fe5471f00b051d9d8_5c4819c1a6602700b27bcbfd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3068960"/>
            <a:ext cx="6135081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80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5949280"/>
            <a:ext cx="3322712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Picture 4" descr="http://900igr.net/up/datai/156623/0002-002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10000"/>
          </a:bodyPr>
          <a:lstStyle/>
          <a:p>
            <a:pPr marL="0" lvl="0" indent="0" algn="just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Arial Narrow" pitchFamily="34" charset="0"/>
              </a:rPr>
              <a:t>Блокада </a:t>
            </a:r>
            <a:r>
              <a:rPr lang="ru-RU" dirty="0">
                <a:latin typeface="Arial Narrow" pitchFamily="34" charset="0"/>
              </a:rPr>
              <a:t>Ленинграда – одна из самых страшных страниц истории Великой Отечественной войны. Почти 900 дней боли и мучений, мужества и героизма. Это самая продолжительная осада города в истории человечества. Ни один город за всю историю войн не отдал за Победу столько жизней, как Ленинград. Для того чтобы отдать дань глубокого уважения героическим защитникам Ленинграда и его жителям проводится Всероссийская патриотическая акция «Блокадный хлеб». Акция призвана напомнить о мужестве жителей Ленинграда, переживших беспрецедентную блокаду миллионного города вражескими захватчиками.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709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kokib.ru/includes/%D0%BB%D0%B8%D1%81%D1%82%D0%BE%D0%B2%D0%BA%D0%B0%20%D0%906%20%D0%BE%D0%B1%D0%BE%D1%80%D0%BE%D1%82%D0%BD%D0%B0%D1%8F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894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900igr.net/up/datai/156623/0002-002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6480720"/>
          </a:xfrm>
        </p:spPr>
        <p:txBody>
          <a:bodyPr>
            <a:normAutofit fontScale="85000" lnSpcReduction="10000"/>
          </a:bodyPr>
          <a:lstStyle/>
          <a:p>
            <a:pPr marL="0" lvl="0" indent="0" algn="just">
              <a:buNone/>
            </a:pPr>
            <a:r>
              <a:rPr lang="ru-RU" dirty="0" smtClean="0"/>
              <a:t>	</a:t>
            </a:r>
            <a:endParaRPr lang="ru-RU" sz="3600" dirty="0">
              <a:latin typeface="Arial Narrow" pitchFamily="34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Arial Narrow" pitchFamily="34" charset="0"/>
              </a:rPr>
              <a:t>	В МАОУ «СОШ </a:t>
            </a:r>
            <a:r>
              <a:rPr lang="ru-RU" dirty="0">
                <a:latin typeface="Arial Narrow" pitchFamily="34" charset="0"/>
              </a:rPr>
              <a:t>№</a:t>
            </a:r>
            <a:r>
              <a:rPr lang="ru-RU" dirty="0" smtClean="0">
                <a:latin typeface="Arial Narrow" pitchFamily="34" charset="0"/>
              </a:rPr>
              <a:t>7» в рамках всероссийской акции было организовано и проведено </a:t>
            </a:r>
            <a:r>
              <a:rPr lang="ru-RU" dirty="0">
                <a:latin typeface="Arial Narrow" pitchFamily="34" charset="0"/>
              </a:rPr>
              <a:t>множество </a:t>
            </a:r>
            <a:r>
              <a:rPr lang="ru-RU" dirty="0" smtClean="0">
                <a:latin typeface="Arial Narrow" pitchFamily="34" charset="0"/>
              </a:rPr>
              <a:t>мероприятий таких, как:</a:t>
            </a:r>
            <a:endParaRPr lang="ru-RU" sz="3600" dirty="0">
              <a:latin typeface="Arial Narrow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dirty="0">
                <a:latin typeface="Arial Narrow" pitchFamily="34" charset="0"/>
              </a:rPr>
              <a:t>ф</a:t>
            </a:r>
            <a:r>
              <a:rPr lang="ru-RU" dirty="0" smtClean="0">
                <a:latin typeface="Arial Narrow" pitchFamily="34" charset="0"/>
              </a:rPr>
              <a:t>отовыставка </a:t>
            </a:r>
            <a:r>
              <a:rPr lang="ru-RU" dirty="0">
                <a:latin typeface="Arial Narrow" pitchFamily="34" charset="0"/>
              </a:rPr>
              <a:t>«Блокадный хлеб</a:t>
            </a:r>
            <a:r>
              <a:rPr lang="ru-RU" dirty="0" smtClean="0">
                <a:latin typeface="Arial Narrow" pitchFamily="34" charset="0"/>
              </a:rPr>
              <a:t>»,</a:t>
            </a:r>
            <a:endParaRPr lang="ru-RU" sz="2800" dirty="0">
              <a:latin typeface="Arial Narrow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Arial Narrow" pitchFamily="34" charset="0"/>
              </a:rPr>
              <a:t>классные </a:t>
            </a:r>
            <a:r>
              <a:rPr lang="ru-RU" dirty="0">
                <a:latin typeface="Arial Narrow" pitchFamily="34" charset="0"/>
              </a:rPr>
              <a:t>часы по параллелям в 1-6 классах на темы: «Ценность хлеба», «Блокадные 125» и посещение Библиотеки в микрорайоне </a:t>
            </a:r>
            <a:r>
              <a:rPr lang="ru-RU" dirty="0" smtClean="0">
                <a:latin typeface="Arial Narrow" pitchFamily="34" charset="0"/>
              </a:rPr>
              <a:t>Восточный,</a:t>
            </a:r>
            <a:endParaRPr lang="ru-RU" sz="2800" dirty="0">
              <a:latin typeface="Arial Narrow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Arial Narrow" pitchFamily="34" charset="0"/>
              </a:rPr>
              <a:t>уроки </a:t>
            </a:r>
            <a:r>
              <a:rPr lang="ru-RU" dirty="0">
                <a:latin typeface="Arial Narrow" pitchFamily="34" charset="0"/>
              </a:rPr>
              <a:t>памяти «Вспомнить страшно – забыть нельзя» в 7-8 классах в КДЦ «</a:t>
            </a:r>
            <a:r>
              <a:rPr lang="ru-RU" dirty="0" smtClean="0">
                <a:latin typeface="Arial Narrow" pitchFamily="34" charset="0"/>
              </a:rPr>
              <a:t>Рассвет»,</a:t>
            </a:r>
            <a:endParaRPr lang="ru-RU" sz="2800" dirty="0">
              <a:latin typeface="Arial Narrow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Arial Narrow" pitchFamily="34" charset="0"/>
              </a:rPr>
              <a:t>открытый </a:t>
            </a:r>
            <a:r>
              <a:rPr lang="ru-RU" dirty="0">
                <a:latin typeface="Arial Narrow" pitchFamily="34" charset="0"/>
              </a:rPr>
              <a:t>урок истории «Блокадные 125» в старших </a:t>
            </a:r>
            <a:r>
              <a:rPr lang="ru-RU" dirty="0" smtClean="0">
                <a:latin typeface="Arial Narrow" pitchFamily="34" charset="0"/>
              </a:rPr>
              <a:t>классах</a:t>
            </a:r>
            <a:endParaRPr lang="ru-RU" sz="2800" dirty="0">
              <a:latin typeface="Arial Narrow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Arial Narrow" pitchFamily="34" charset="0"/>
              </a:rPr>
              <a:t>для </a:t>
            </a:r>
            <a:r>
              <a:rPr lang="ru-RU" dirty="0">
                <a:latin typeface="Arial Narrow" pitchFamily="34" charset="0"/>
              </a:rPr>
              <a:t>всех учеников школы были проведены единый урок памяти «Блокадный хлеб» и раздача 125 граммов </a:t>
            </a:r>
            <a:r>
              <a:rPr lang="ru-RU" dirty="0" smtClean="0">
                <a:latin typeface="Arial Narrow" pitchFamily="34" charset="0"/>
              </a:rPr>
              <a:t>хлеба, </a:t>
            </a:r>
            <a:endParaRPr lang="ru-RU" sz="2800" dirty="0">
              <a:latin typeface="Arial Narrow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Arial Narrow" pitchFamily="34" charset="0"/>
              </a:rPr>
              <a:t>для </a:t>
            </a:r>
            <a:r>
              <a:rPr lang="ru-RU" dirty="0">
                <a:latin typeface="Arial Narrow" pitchFamily="34" charset="0"/>
              </a:rPr>
              <a:t>родителей проведены уроки памяти «Блокадный хлеб» на родительских </a:t>
            </a:r>
            <a:r>
              <a:rPr lang="ru-RU" dirty="0" smtClean="0">
                <a:latin typeface="Arial Narrow" pitchFamily="34" charset="0"/>
              </a:rPr>
              <a:t>собраниях.</a:t>
            </a:r>
            <a:endParaRPr lang="ru-RU" sz="2800" dirty="0">
              <a:latin typeface="Arial Narrow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305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226</Words>
  <Application>Microsoft Office PowerPoint</Application>
  <PresentationFormat>Экран (4:3)</PresentationFormat>
  <Paragraphs>75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Блокадный хлеб –  символ жизни и надежды</vt:lpstr>
      <vt:lpstr>Презентация PowerPoint</vt:lpstr>
      <vt:lpstr>Презентация PowerPoint</vt:lpstr>
      <vt:lpstr>Акция «Блокадный хлеб»</vt:lpstr>
      <vt:lpstr>Акция «Блокадный хлеб»                                   в МАОУ «СОШ №7»</vt:lpstr>
      <vt:lpstr>Презентация PowerPoint</vt:lpstr>
      <vt:lpstr>Презентация PowerPoint</vt:lpstr>
      <vt:lpstr>Презентация PowerPoint</vt:lpstr>
      <vt:lpstr>Презентация PowerPoint</vt:lpstr>
      <vt:lpstr>Фотовыставка «Блокадный хлеб»</vt:lpstr>
      <vt:lpstr>Классные часы в младших классах</vt:lpstr>
      <vt:lpstr>Презентация PowerPoint</vt:lpstr>
      <vt:lpstr>Классные часы в начальной школе</vt:lpstr>
      <vt:lpstr>Посещение центра чтения  «Семейный меридиан», 5-ые классы</vt:lpstr>
      <vt:lpstr> </vt:lpstr>
      <vt:lpstr>Посещение центра чтения «Семейный меридиан», 10-ые классы</vt:lpstr>
      <vt:lpstr>Презентация PowerPoint</vt:lpstr>
      <vt:lpstr>Классные часы в 8-ых классах</vt:lpstr>
      <vt:lpstr>Классные часы в 9-ых классах</vt:lpstr>
      <vt:lpstr>Классные часы в 6-ых классах</vt:lpstr>
      <vt:lpstr>Классные часы в 7-ых классах</vt:lpstr>
      <vt:lpstr>Результаты акции и проекта</vt:lpstr>
      <vt:lpstr>Выставка рисунков «Блокадный хлеб»  в начальной школе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user</cp:lastModifiedBy>
  <cp:revision>69</cp:revision>
  <dcterms:created xsi:type="dcterms:W3CDTF">2020-01-31T08:48:41Z</dcterms:created>
  <dcterms:modified xsi:type="dcterms:W3CDTF">2020-02-05T16:22:17Z</dcterms:modified>
</cp:coreProperties>
</file>